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6" r:id="rId3"/>
    <p:sldMasterId id="2147483686" r:id="rId4"/>
    <p:sldMasterId id="2147483674" r:id="rId5"/>
  </p:sldMasterIdLst>
  <p:notesMasterIdLst>
    <p:notesMasterId r:id="rId41"/>
  </p:notesMasterIdLst>
  <p:handoutMasterIdLst>
    <p:handoutMasterId r:id="rId42"/>
  </p:handoutMasterIdLst>
  <p:sldIdLst>
    <p:sldId id="262" r:id="rId6"/>
    <p:sldId id="313" r:id="rId7"/>
    <p:sldId id="314" r:id="rId8"/>
    <p:sldId id="264" r:id="rId9"/>
    <p:sldId id="265" r:id="rId10"/>
    <p:sldId id="285" r:id="rId11"/>
    <p:sldId id="286" r:id="rId12"/>
    <p:sldId id="287" r:id="rId13"/>
    <p:sldId id="269" r:id="rId14"/>
    <p:sldId id="270" r:id="rId15"/>
    <p:sldId id="299" r:id="rId16"/>
    <p:sldId id="300" r:id="rId17"/>
    <p:sldId id="301" r:id="rId18"/>
    <p:sldId id="304" r:id="rId19"/>
    <p:sldId id="305" r:id="rId20"/>
    <p:sldId id="315" r:id="rId21"/>
    <p:sldId id="306" r:id="rId22"/>
    <p:sldId id="332" r:id="rId23"/>
    <p:sldId id="308" r:id="rId24"/>
    <p:sldId id="309" r:id="rId25"/>
    <p:sldId id="310" r:id="rId26"/>
    <p:sldId id="311" r:id="rId27"/>
    <p:sldId id="312" r:id="rId28"/>
    <p:sldId id="317" r:id="rId29"/>
    <p:sldId id="318" r:id="rId30"/>
    <p:sldId id="325" r:id="rId31"/>
    <p:sldId id="319" r:id="rId32"/>
    <p:sldId id="320" r:id="rId33"/>
    <p:sldId id="321" r:id="rId34"/>
    <p:sldId id="322" r:id="rId35"/>
    <p:sldId id="328" r:id="rId36"/>
    <p:sldId id="323" r:id="rId37"/>
    <p:sldId id="330" r:id="rId38"/>
    <p:sldId id="324" r:id="rId39"/>
    <p:sldId id="282" r:id="rId40"/>
  </p:sldIdLst>
  <p:sldSz cx="9144000" cy="5143500" type="screen16x9"/>
  <p:notesSz cx="6807200" cy="9939338"/>
  <p:custDataLst>
    <p:tags r:id="rId43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279">
          <p15:clr>
            <a:srgbClr val="A4A3A4"/>
          </p15:clr>
        </p15:guide>
        <p15:guide id="9" orient="horz" pos="1077">
          <p15:clr>
            <a:srgbClr val="A4A3A4"/>
          </p15:clr>
        </p15:guide>
        <p15:guide id="10" orient="horz" pos="1435">
          <p15:clr>
            <a:srgbClr val="A4A3A4"/>
          </p15:clr>
        </p15:guide>
        <p15:guide id="11" orient="horz" pos="2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7FF"/>
    <a:srgbClr val="0045C4"/>
    <a:srgbClr val="9EA9B2"/>
    <a:srgbClr val="0020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Objects="1">
      <p:cViewPr varScale="1">
        <p:scale>
          <a:sx n="115" d="100"/>
          <a:sy n="115" d="100"/>
        </p:scale>
        <p:origin x="-96" y="-546"/>
      </p:cViewPr>
      <p:guideLst>
        <p:guide orient="horz" pos="634"/>
        <p:guide orient="horz" pos="373"/>
        <p:guide orient="horz" pos="214"/>
        <p:guide orient="horz" pos="2896"/>
        <p:guide orient="horz" pos="209"/>
        <p:guide orient="horz" pos="808"/>
        <p:guide orient="horz" pos="1076"/>
        <p:guide orient="horz" pos="1635"/>
        <p:guide pos="5534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-3264" y="-82"/>
      </p:cViewPr>
      <p:guideLst>
        <p:guide orient="horz" pos="3131"/>
        <p:guide pos="2145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B84AC-C213-4DC7-B439-F5EE14FF7212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3DD5516-9306-46D9-94C6-76F2392D4557}">
      <dgm:prSet phldrT="[Text]" custT="1"/>
      <dgm:spPr/>
      <dgm:t>
        <a:bodyPr/>
        <a:lstStyle/>
        <a:p>
          <a:r>
            <a:rPr lang="en-GB" sz="1800" b="0" u="none" baseline="0" dirty="0" smtClean="0"/>
            <a:t>Products</a:t>
          </a:r>
          <a:endParaRPr lang="en-GB" sz="1800" b="0" u="none" baseline="0" dirty="0"/>
        </a:p>
      </dgm:t>
    </dgm:pt>
    <dgm:pt modelId="{F9B90622-DE11-4734-AA70-09B495830C1D}" type="parTrans" cxnId="{6DF532E5-D6D4-42D0-954A-226685AFDAD4}">
      <dgm:prSet/>
      <dgm:spPr/>
      <dgm:t>
        <a:bodyPr/>
        <a:lstStyle/>
        <a:p>
          <a:endParaRPr lang="en-GB"/>
        </a:p>
      </dgm:t>
    </dgm:pt>
    <dgm:pt modelId="{9F12197E-C8C6-4A13-9646-CEAFC234AD1D}" type="sibTrans" cxnId="{6DF532E5-D6D4-42D0-954A-226685AFDAD4}">
      <dgm:prSet/>
      <dgm:spPr/>
      <dgm:t>
        <a:bodyPr/>
        <a:lstStyle/>
        <a:p>
          <a:endParaRPr lang="en-GB"/>
        </a:p>
      </dgm:t>
    </dgm:pt>
    <dgm:pt modelId="{DD38F001-00EF-4DF6-8922-4F835E2E7301}">
      <dgm:prSet phldrT="[Text]" custT="1"/>
      <dgm:spPr/>
      <dgm:t>
        <a:bodyPr/>
        <a:lstStyle/>
        <a:p>
          <a:r>
            <a:rPr lang="en-GB" sz="1400" baseline="0" dirty="0" smtClean="0">
              <a:solidFill>
                <a:schemeClr val="tx2"/>
              </a:solidFill>
            </a:rPr>
            <a:t>No plans to regulate products.</a:t>
          </a:r>
          <a:endParaRPr lang="en-GB" sz="1400" baseline="0" dirty="0">
            <a:solidFill>
              <a:schemeClr val="tx2"/>
            </a:solidFill>
          </a:endParaRPr>
        </a:p>
      </dgm:t>
    </dgm:pt>
    <dgm:pt modelId="{2BFD715F-7283-4EEF-A105-74C06BDCC0CD}" type="parTrans" cxnId="{0BA81E71-5B93-4CD4-A3DE-53573DB9CBFA}">
      <dgm:prSet/>
      <dgm:spPr/>
      <dgm:t>
        <a:bodyPr/>
        <a:lstStyle/>
        <a:p>
          <a:endParaRPr lang="en-GB"/>
        </a:p>
      </dgm:t>
    </dgm:pt>
    <dgm:pt modelId="{A694D54B-FFAA-4DAD-A26B-973D35AAAFAA}" type="sibTrans" cxnId="{0BA81E71-5B93-4CD4-A3DE-53573DB9CBFA}">
      <dgm:prSet/>
      <dgm:spPr/>
      <dgm:t>
        <a:bodyPr/>
        <a:lstStyle/>
        <a:p>
          <a:endParaRPr lang="en-GB"/>
        </a:p>
      </dgm:t>
    </dgm:pt>
    <dgm:pt modelId="{BF64301D-CA98-428A-97C6-B222B29FF390}">
      <dgm:prSet phldrT="[Text]" custT="1"/>
      <dgm:spPr>
        <a:solidFill>
          <a:schemeClr val="tx2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en-GB" sz="1800" b="0" u="none" dirty="0" smtClean="0"/>
            <a:t>Policyholder protection fund</a:t>
          </a:r>
          <a:endParaRPr lang="en-GB" sz="1800" b="0" u="none" dirty="0"/>
        </a:p>
      </dgm:t>
    </dgm:pt>
    <dgm:pt modelId="{A58A2D7D-9F93-4C9A-AC11-7FDF77E53A49}" type="parTrans" cxnId="{E3BBA762-2AD5-45CE-A675-6E4ABB737841}">
      <dgm:prSet/>
      <dgm:spPr/>
      <dgm:t>
        <a:bodyPr/>
        <a:lstStyle/>
        <a:p>
          <a:endParaRPr lang="en-GB"/>
        </a:p>
      </dgm:t>
    </dgm:pt>
    <dgm:pt modelId="{A295D83E-BFE1-4A00-AC87-FD3EED2EC3B2}" type="sibTrans" cxnId="{E3BBA762-2AD5-45CE-A675-6E4ABB737841}">
      <dgm:prSet/>
      <dgm:spPr/>
      <dgm:t>
        <a:bodyPr/>
        <a:lstStyle/>
        <a:p>
          <a:endParaRPr lang="en-GB"/>
        </a:p>
      </dgm:t>
    </dgm:pt>
    <dgm:pt modelId="{AC79A46F-4F2D-434E-83B2-63A504C07583}">
      <dgm:prSet phldrT="[Text]" custT="1"/>
      <dgm:spPr/>
      <dgm:t>
        <a:bodyPr/>
        <a:lstStyle/>
        <a:p>
          <a:pPr algn="l"/>
          <a:r>
            <a:rPr lang="en-GB" sz="1400" baseline="0" dirty="0" smtClean="0">
              <a:solidFill>
                <a:schemeClr val="tx2"/>
              </a:solidFill>
            </a:rPr>
            <a:t>Policyholder protection fund to be set up.</a:t>
          </a:r>
          <a:endParaRPr lang="en-GB" sz="1400" baseline="0" dirty="0">
            <a:solidFill>
              <a:schemeClr val="tx2"/>
            </a:solidFill>
          </a:endParaRPr>
        </a:p>
      </dgm:t>
    </dgm:pt>
    <dgm:pt modelId="{AA6FEFAE-9EEF-4307-A09A-F154A4B781F4}" type="parTrans" cxnId="{02A499B3-53F6-4DE8-B8D5-BEF3609102B4}">
      <dgm:prSet/>
      <dgm:spPr/>
      <dgm:t>
        <a:bodyPr/>
        <a:lstStyle/>
        <a:p>
          <a:endParaRPr lang="en-GB"/>
        </a:p>
      </dgm:t>
    </dgm:pt>
    <dgm:pt modelId="{EFED22CB-475B-46CB-9373-48A1ED3D6806}" type="sibTrans" cxnId="{02A499B3-53F6-4DE8-B8D5-BEF3609102B4}">
      <dgm:prSet/>
      <dgm:spPr/>
      <dgm:t>
        <a:bodyPr/>
        <a:lstStyle/>
        <a:p>
          <a:endParaRPr lang="en-GB"/>
        </a:p>
      </dgm:t>
    </dgm:pt>
    <dgm:pt modelId="{71569DF9-5D03-48C2-94F2-13ADF9DFEAC2}">
      <dgm:prSet custT="1"/>
      <dgm:spPr/>
      <dgm:t>
        <a:bodyPr/>
        <a:lstStyle/>
        <a:p>
          <a:r>
            <a:rPr lang="en-GB" sz="1400" baseline="0" dirty="0" smtClean="0">
              <a:solidFill>
                <a:schemeClr val="tx2"/>
              </a:solidFill>
            </a:rPr>
            <a:t>Free market - </a:t>
          </a:r>
          <a:r>
            <a:rPr lang="en-GB" sz="1400" baseline="0" dirty="0" smtClean="0">
              <a:solidFill>
                <a:schemeClr val="tx2"/>
              </a:solidFill>
              <a:sym typeface="Wingdings" pitchFamily="2" charset="2"/>
            </a:rPr>
            <a:t>no restrictions on products.</a:t>
          </a:r>
          <a:endParaRPr lang="en-GB" sz="1400" baseline="0" dirty="0">
            <a:solidFill>
              <a:schemeClr val="tx2"/>
            </a:solidFill>
          </a:endParaRPr>
        </a:p>
      </dgm:t>
    </dgm:pt>
    <dgm:pt modelId="{32FB35B8-EEF6-4AA2-B38B-F8BF5E37B45F}" type="parTrans" cxnId="{531CEC52-1CCF-4EB2-8D70-6D9E64E67753}">
      <dgm:prSet/>
      <dgm:spPr/>
      <dgm:t>
        <a:bodyPr/>
        <a:lstStyle/>
        <a:p>
          <a:endParaRPr lang="en-GB"/>
        </a:p>
      </dgm:t>
    </dgm:pt>
    <dgm:pt modelId="{FD311AB8-AA8D-4575-9019-38AD828A42A2}" type="sibTrans" cxnId="{531CEC52-1CCF-4EB2-8D70-6D9E64E67753}">
      <dgm:prSet/>
      <dgm:spPr/>
      <dgm:t>
        <a:bodyPr/>
        <a:lstStyle/>
        <a:p>
          <a:endParaRPr lang="en-GB"/>
        </a:p>
      </dgm:t>
    </dgm:pt>
    <dgm:pt modelId="{FEF61142-91B7-4757-AC73-1731BA396F2C}">
      <dgm:prSet phldrT="[Text]" custT="1"/>
      <dgm:spPr>
        <a:solidFill>
          <a:schemeClr val="tx2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en-GB" sz="1800" b="0" u="none" dirty="0" smtClean="0"/>
            <a:t>Insurance Appeals Tribunal (IAT)</a:t>
          </a:r>
          <a:endParaRPr lang="en-GB" sz="1800" b="0" u="none" dirty="0"/>
        </a:p>
      </dgm:t>
    </dgm:pt>
    <dgm:pt modelId="{6A74B81C-EEEB-4621-A974-3D4E225B2457}" type="parTrans" cxnId="{6D863CA4-DEAF-4297-AA44-63ACC46D2164}">
      <dgm:prSet/>
      <dgm:spPr/>
      <dgm:t>
        <a:bodyPr/>
        <a:lstStyle/>
        <a:p>
          <a:endParaRPr lang="en-GB"/>
        </a:p>
      </dgm:t>
    </dgm:pt>
    <dgm:pt modelId="{CBE30FB9-2C23-4875-804B-933E4EEC3DD3}" type="sibTrans" cxnId="{6D863CA4-DEAF-4297-AA44-63ACC46D2164}">
      <dgm:prSet/>
      <dgm:spPr/>
      <dgm:t>
        <a:bodyPr/>
        <a:lstStyle/>
        <a:p>
          <a:endParaRPr lang="en-GB"/>
        </a:p>
      </dgm:t>
    </dgm:pt>
    <dgm:pt modelId="{EBA63464-9D21-4D17-9180-291A1529B87C}">
      <dgm:prSet phldrT="[Text]" custT="1"/>
      <dgm:spPr/>
      <dgm:t>
        <a:bodyPr/>
        <a:lstStyle/>
        <a:p>
          <a:r>
            <a:rPr lang="en-GB" sz="1400" baseline="0" dirty="0" smtClean="0">
              <a:solidFill>
                <a:schemeClr val="tx2"/>
              </a:solidFill>
            </a:rPr>
            <a:t>Statutory tribunal.</a:t>
          </a:r>
          <a:endParaRPr lang="en-GB" sz="1400" baseline="0" dirty="0">
            <a:solidFill>
              <a:schemeClr val="tx2"/>
            </a:solidFill>
          </a:endParaRPr>
        </a:p>
      </dgm:t>
    </dgm:pt>
    <dgm:pt modelId="{B64A156A-8288-4D23-B5C5-5133FBB9346D}" type="parTrans" cxnId="{613289D8-1DF4-40EB-90FD-EFE1069ACDAF}">
      <dgm:prSet/>
      <dgm:spPr/>
      <dgm:t>
        <a:bodyPr/>
        <a:lstStyle/>
        <a:p>
          <a:endParaRPr lang="en-GB"/>
        </a:p>
      </dgm:t>
    </dgm:pt>
    <dgm:pt modelId="{DF974A49-6259-4B9A-858B-9C3BB678EDDA}" type="sibTrans" cxnId="{613289D8-1DF4-40EB-90FD-EFE1069ACDAF}">
      <dgm:prSet/>
      <dgm:spPr/>
      <dgm:t>
        <a:bodyPr/>
        <a:lstStyle/>
        <a:p>
          <a:endParaRPr lang="en-GB"/>
        </a:p>
      </dgm:t>
    </dgm:pt>
    <dgm:pt modelId="{87B30414-85E0-46CB-930C-51444B4DD57E}">
      <dgm:prSet phldrT="[Text]" custT="1"/>
      <dgm:spPr/>
      <dgm:t>
        <a:bodyPr/>
        <a:lstStyle/>
        <a:p>
          <a:r>
            <a:rPr lang="en-GB" sz="1400" b="1" baseline="0" dirty="0" smtClean="0">
              <a:solidFill>
                <a:schemeClr val="tx2"/>
              </a:solidFill>
            </a:rPr>
            <a:t>Appointments as at 26 July 2017:</a:t>
          </a:r>
          <a:endParaRPr lang="en-GB" sz="1400" baseline="0" dirty="0">
            <a:solidFill>
              <a:schemeClr val="tx2"/>
            </a:solidFill>
          </a:endParaRPr>
        </a:p>
      </dgm:t>
    </dgm:pt>
    <dgm:pt modelId="{9CC6DA48-A10E-4DE1-BEF4-1EF4B48DF315}" type="parTrans" cxnId="{95CF3A5C-84BA-4396-9412-D60130E84A24}">
      <dgm:prSet/>
      <dgm:spPr/>
      <dgm:t>
        <a:bodyPr/>
        <a:lstStyle/>
        <a:p>
          <a:endParaRPr lang="en-GB"/>
        </a:p>
      </dgm:t>
    </dgm:pt>
    <dgm:pt modelId="{4980512E-46B2-44AB-AF66-13E2C44E6D7C}" type="sibTrans" cxnId="{95CF3A5C-84BA-4396-9412-D60130E84A24}">
      <dgm:prSet/>
      <dgm:spPr/>
      <dgm:t>
        <a:bodyPr/>
        <a:lstStyle/>
        <a:p>
          <a:endParaRPr lang="en-GB"/>
        </a:p>
      </dgm:t>
    </dgm:pt>
    <dgm:pt modelId="{708BC2A0-436D-475C-8322-DDA3E4C528B9}">
      <dgm:prSet phldrT="[Text]" custT="1"/>
      <dgm:spPr/>
      <dgm:t>
        <a:bodyPr/>
        <a:lstStyle/>
        <a:p>
          <a:pPr algn="l"/>
          <a:r>
            <a:rPr lang="en-GB" sz="1400" b="1" baseline="0" dirty="0" smtClean="0">
              <a:solidFill>
                <a:schemeClr val="tx2"/>
              </a:solidFill>
            </a:rPr>
            <a:t>2011: </a:t>
          </a:r>
          <a:r>
            <a:rPr lang="en-GB" sz="1400" baseline="0" dirty="0" smtClean="0">
              <a:solidFill>
                <a:schemeClr val="tx2"/>
              </a:solidFill>
            </a:rPr>
            <a:t>Last consultation.</a:t>
          </a:r>
          <a:endParaRPr lang="en-GB" sz="1400" baseline="0" dirty="0">
            <a:solidFill>
              <a:schemeClr val="tx2"/>
            </a:solidFill>
          </a:endParaRPr>
        </a:p>
      </dgm:t>
    </dgm:pt>
    <dgm:pt modelId="{F8913BE3-3D94-4EA8-AADB-9C40F5C75DCA}" type="parTrans" cxnId="{AD9EF518-7BCD-4CE5-808B-3470BAAA9ED5}">
      <dgm:prSet/>
      <dgm:spPr/>
      <dgm:t>
        <a:bodyPr/>
        <a:lstStyle/>
        <a:p>
          <a:endParaRPr lang="en-GB"/>
        </a:p>
      </dgm:t>
    </dgm:pt>
    <dgm:pt modelId="{70883502-1E61-4EE3-8B96-94C40B6071D1}" type="sibTrans" cxnId="{AD9EF518-7BCD-4CE5-808B-3470BAAA9ED5}">
      <dgm:prSet/>
      <dgm:spPr/>
      <dgm:t>
        <a:bodyPr/>
        <a:lstStyle/>
        <a:p>
          <a:endParaRPr lang="en-GB"/>
        </a:p>
      </dgm:t>
    </dgm:pt>
    <dgm:pt modelId="{A29E2B18-2CFC-4D15-A0F8-5AD8D31F6049}">
      <dgm:prSet phldrT="[Text]" custT="1"/>
      <dgm:spPr/>
      <dgm:t>
        <a:bodyPr/>
        <a:lstStyle/>
        <a:p>
          <a:pPr algn="just"/>
          <a:r>
            <a:rPr lang="en-GB" sz="1400" b="1" baseline="0" dirty="0" smtClean="0">
              <a:solidFill>
                <a:schemeClr val="tx2"/>
              </a:solidFill>
            </a:rPr>
            <a:t>January 2012: </a:t>
          </a:r>
          <a:r>
            <a:rPr lang="en-GB" sz="1400" baseline="0" dirty="0" smtClean="0">
              <a:solidFill>
                <a:schemeClr val="tx2"/>
              </a:solidFill>
            </a:rPr>
            <a:t>Conclusions/final proposals</a:t>
          </a:r>
          <a:r>
            <a:rPr lang="en-GB" sz="1400" baseline="0" dirty="0" smtClean="0"/>
            <a:t>.</a:t>
          </a:r>
          <a:endParaRPr lang="en-GB" sz="1400" baseline="0" dirty="0"/>
        </a:p>
      </dgm:t>
    </dgm:pt>
    <dgm:pt modelId="{40E59093-A61B-4026-89FC-C299A9C42EBD}" type="parTrans" cxnId="{219B985D-359A-47AA-810A-19C6A2C98A48}">
      <dgm:prSet/>
      <dgm:spPr/>
      <dgm:t>
        <a:bodyPr/>
        <a:lstStyle/>
        <a:p>
          <a:endParaRPr lang="en-GB"/>
        </a:p>
      </dgm:t>
    </dgm:pt>
    <dgm:pt modelId="{5CC2DDA7-C3F9-4CC5-BD97-FB45188C20D4}" type="sibTrans" cxnId="{219B985D-359A-47AA-810A-19C6A2C98A48}">
      <dgm:prSet/>
      <dgm:spPr/>
      <dgm:t>
        <a:bodyPr/>
        <a:lstStyle/>
        <a:p>
          <a:endParaRPr lang="en-GB"/>
        </a:p>
      </dgm:t>
    </dgm:pt>
    <dgm:pt modelId="{60C645FC-0413-4741-9217-6D436E0883C3}">
      <dgm:prSet phldrT="[Text]" custT="1"/>
      <dgm:spPr/>
      <dgm:t>
        <a:bodyPr/>
        <a:lstStyle/>
        <a:p>
          <a:r>
            <a:rPr lang="en-GB" sz="1400" baseline="0" dirty="0" smtClean="0"/>
            <a:t>Chairman: Douglas Lam SC, for three years.</a:t>
          </a:r>
          <a:endParaRPr lang="en-GB" sz="1400" baseline="0" dirty="0"/>
        </a:p>
      </dgm:t>
    </dgm:pt>
    <dgm:pt modelId="{F7536907-80F5-4A1F-8A05-69457523751B}" type="parTrans" cxnId="{7C01F3E2-F8EC-4AE9-A5D9-4BD0121E3D41}">
      <dgm:prSet/>
      <dgm:spPr/>
      <dgm:t>
        <a:bodyPr/>
        <a:lstStyle/>
        <a:p>
          <a:endParaRPr lang="en-GB"/>
        </a:p>
      </dgm:t>
    </dgm:pt>
    <dgm:pt modelId="{C2D4D089-E5AC-40CF-919E-517E133722D2}" type="sibTrans" cxnId="{7C01F3E2-F8EC-4AE9-A5D9-4BD0121E3D41}">
      <dgm:prSet/>
      <dgm:spPr/>
      <dgm:t>
        <a:bodyPr/>
        <a:lstStyle/>
        <a:p>
          <a:endParaRPr lang="en-GB"/>
        </a:p>
      </dgm:t>
    </dgm:pt>
    <dgm:pt modelId="{CC0F761E-2B87-4D82-8184-C8E120E3A093}">
      <dgm:prSet phldrT="[Text]" custT="1"/>
      <dgm:spPr/>
      <dgm:t>
        <a:bodyPr/>
        <a:lstStyle/>
        <a:p>
          <a:r>
            <a:rPr lang="en-GB" sz="1400" baseline="0" dirty="0" smtClean="0"/>
            <a:t>Members of panel: For two years.</a:t>
          </a:r>
          <a:endParaRPr lang="en-GB" sz="1400" baseline="0" dirty="0"/>
        </a:p>
      </dgm:t>
    </dgm:pt>
    <dgm:pt modelId="{3805AAE2-6CEC-41F3-9B1B-36BF0C6CEA49}" type="parTrans" cxnId="{80B0EF7E-105A-4293-A9A4-0464A22E1EF2}">
      <dgm:prSet/>
      <dgm:spPr/>
      <dgm:t>
        <a:bodyPr/>
        <a:lstStyle/>
        <a:p>
          <a:endParaRPr lang="en-GB"/>
        </a:p>
      </dgm:t>
    </dgm:pt>
    <dgm:pt modelId="{72CB3A74-5CBC-48B0-86A4-2CF70380D5D2}" type="sibTrans" cxnId="{80B0EF7E-105A-4293-A9A4-0464A22E1EF2}">
      <dgm:prSet/>
      <dgm:spPr/>
      <dgm:t>
        <a:bodyPr/>
        <a:lstStyle/>
        <a:p>
          <a:endParaRPr lang="en-GB"/>
        </a:p>
      </dgm:t>
    </dgm:pt>
    <dgm:pt modelId="{2D71E5A1-2AE7-40A7-B209-0053E929409A}" type="pres">
      <dgm:prSet presAssocID="{BDCB84AC-C213-4DC7-B439-F5EE14FF72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645D04-92A2-4CC7-AA94-C8B4A8378FD3}" type="pres">
      <dgm:prSet presAssocID="{93DD5516-9306-46D9-94C6-76F2392D4557}" presName="linNode" presStyleCnt="0"/>
      <dgm:spPr/>
    </dgm:pt>
    <dgm:pt modelId="{02758A8E-8B4B-4DE6-97AE-7723E7235CA4}" type="pres">
      <dgm:prSet presAssocID="{93DD5516-9306-46D9-94C6-76F2392D4557}" presName="parentText" presStyleLbl="node1" presStyleIdx="0" presStyleCnt="3" custScaleX="75815" custScaleY="515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5DB32-8091-40B7-9CFB-6133E107B747}" type="pres">
      <dgm:prSet presAssocID="{93DD5516-9306-46D9-94C6-76F2392D4557}" presName="descendantText" presStyleLbl="alignAccFollowNode1" presStyleIdx="0" presStyleCnt="3" custScaleX="113715" custScaleY="596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32C9CD-61AC-47C7-A00E-771B8AD8B402}" type="pres">
      <dgm:prSet presAssocID="{9F12197E-C8C6-4A13-9646-CEAFC234AD1D}" presName="sp" presStyleCnt="0"/>
      <dgm:spPr/>
    </dgm:pt>
    <dgm:pt modelId="{1AF2964C-EEFA-46D7-816C-49E7BB0E8DA2}" type="pres">
      <dgm:prSet presAssocID="{BF64301D-CA98-428A-97C6-B222B29FF390}" presName="linNode" presStyleCnt="0"/>
      <dgm:spPr/>
    </dgm:pt>
    <dgm:pt modelId="{CEFBE0E7-4012-4B36-AA7D-DD32FC67CEE1}" type="pres">
      <dgm:prSet presAssocID="{BF64301D-CA98-428A-97C6-B222B29FF390}" presName="parentText" presStyleLbl="node1" presStyleIdx="1" presStyleCnt="3" custScaleX="75815" custScaleY="820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B320A-F24D-41B1-B3B2-336BFFA5D023}" type="pres">
      <dgm:prSet presAssocID="{BF64301D-CA98-428A-97C6-B222B29FF390}" presName="descendantText" presStyleLbl="alignAccFollowNode1" presStyleIdx="1" presStyleCnt="3" custScaleX="113715" custScaleY="85834" custLinFactNeighborX="37" custLinFactNeighborY="13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9417F-5331-4528-BBA9-F4628862AA5A}" type="pres">
      <dgm:prSet presAssocID="{A295D83E-BFE1-4A00-AC87-FD3EED2EC3B2}" presName="sp" presStyleCnt="0"/>
      <dgm:spPr/>
    </dgm:pt>
    <dgm:pt modelId="{43DC637D-8B15-4EC3-AA33-8D648C874CA5}" type="pres">
      <dgm:prSet presAssocID="{FEF61142-91B7-4757-AC73-1731BA396F2C}" presName="linNode" presStyleCnt="0"/>
      <dgm:spPr/>
    </dgm:pt>
    <dgm:pt modelId="{A8C1FD49-6F06-4676-B3F1-43445225123C}" type="pres">
      <dgm:prSet presAssocID="{FEF61142-91B7-4757-AC73-1731BA396F2C}" presName="parentText" presStyleLbl="node1" presStyleIdx="2" presStyleCnt="3" custScaleX="75815" custScaleY="820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893D9-E273-4CF8-897E-B73CB42B312D}" type="pres">
      <dgm:prSet presAssocID="{FEF61142-91B7-4757-AC73-1731BA396F2C}" presName="descendantText" presStyleLbl="alignAccFollowNode1" presStyleIdx="2" presStyleCnt="3" custScaleX="113715" custLinFactNeighborX="37" custLinFactNeighborY="13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863CA4-DEAF-4297-AA44-63ACC46D2164}" srcId="{BDCB84AC-C213-4DC7-B439-F5EE14FF7212}" destId="{FEF61142-91B7-4757-AC73-1731BA396F2C}" srcOrd="2" destOrd="0" parTransId="{6A74B81C-EEEB-4621-A974-3D4E225B2457}" sibTransId="{CBE30FB9-2C23-4875-804B-933E4EEC3DD3}"/>
    <dgm:cxn modelId="{35FE75B0-145C-432E-8858-6EA0AA63CB1C}" type="presOf" srcId="{93DD5516-9306-46D9-94C6-76F2392D4557}" destId="{02758A8E-8B4B-4DE6-97AE-7723E7235CA4}" srcOrd="0" destOrd="0" presId="urn:microsoft.com/office/officeart/2005/8/layout/vList5"/>
    <dgm:cxn modelId="{9FAA418F-23D2-4D02-933D-ADE3B94A9FD3}" type="presOf" srcId="{60C645FC-0413-4741-9217-6D436E0883C3}" destId="{262893D9-E273-4CF8-897E-B73CB42B312D}" srcOrd="0" destOrd="2" presId="urn:microsoft.com/office/officeart/2005/8/layout/vList5"/>
    <dgm:cxn modelId="{464C08DE-248C-4505-A667-D0D1E878A3BC}" type="presOf" srcId="{AC79A46F-4F2D-434E-83B2-63A504C07583}" destId="{BDEB320A-F24D-41B1-B3B2-336BFFA5D023}" srcOrd="0" destOrd="0" presId="urn:microsoft.com/office/officeart/2005/8/layout/vList5"/>
    <dgm:cxn modelId="{DFD199A4-9B39-4F02-B96C-61FACC428323}" type="presOf" srcId="{BF64301D-CA98-428A-97C6-B222B29FF390}" destId="{CEFBE0E7-4012-4B36-AA7D-DD32FC67CEE1}" srcOrd="0" destOrd="0" presId="urn:microsoft.com/office/officeart/2005/8/layout/vList5"/>
    <dgm:cxn modelId="{0BA81E71-5B93-4CD4-A3DE-53573DB9CBFA}" srcId="{93DD5516-9306-46D9-94C6-76F2392D4557}" destId="{DD38F001-00EF-4DF6-8922-4F835E2E7301}" srcOrd="0" destOrd="0" parTransId="{2BFD715F-7283-4EEF-A105-74C06BDCC0CD}" sibTransId="{A694D54B-FFAA-4DAD-A26B-973D35AAAFAA}"/>
    <dgm:cxn modelId="{B8270086-B0C4-4385-AFD8-AF253DD00875}" type="presOf" srcId="{708BC2A0-436D-475C-8322-DDA3E4C528B9}" destId="{BDEB320A-F24D-41B1-B3B2-336BFFA5D023}" srcOrd="0" destOrd="1" presId="urn:microsoft.com/office/officeart/2005/8/layout/vList5"/>
    <dgm:cxn modelId="{E4E7AE39-D9DA-41A7-8693-733393F80204}" type="presOf" srcId="{71569DF9-5D03-48C2-94F2-13ADF9DFEAC2}" destId="{7EC5DB32-8091-40B7-9CFB-6133E107B747}" srcOrd="0" destOrd="1" presId="urn:microsoft.com/office/officeart/2005/8/layout/vList5"/>
    <dgm:cxn modelId="{AD9EF518-7BCD-4CE5-808B-3470BAAA9ED5}" srcId="{BF64301D-CA98-428A-97C6-B222B29FF390}" destId="{708BC2A0-436D-475C-8322-DDA3E4C528B9}" srcOrd="1" destOrd="0" parTransId="{F8913BE3-3D94-4EA8-AADB-9C40F5C75DCA}" sibTransId="{70883502-1E61-4EE3-8B96-94C40B6071D1}"/>
    <dgm:cxn modelId="{531CEC52-1CCF-4EB2-8D70-6D9E64E67753}" srcId="{93DD5516-9306-46D9-94C6-76F2392D4557}" destId="{71569DF9-5D03-48C2-94F2-13ADF9DFEAC2}" srcOrd="1" destOrd="0" parTransId="{32FB35B8-EEF6-4AA2-B38B-F8BF5E37B45F}" sibTransId="{FD311AB8-AA8D-4575-9019-38AD828A42A2}"/>
    <dgm:cxn modelId="{219B985D-359A-47AA-810A-19C6A2C98A48}" srcId="{BF64301D-CA98-428A-97C6-B222B29FF390}" destId="{A29E2B18-2CFC-4D15-A0F8-5AD8D31F6049}" srcOrd="2" destOrd="0" parTransId="{40E59093-A61B-4026-89FC-C299A9C42EBD}" sibTransId="{5CC2DDA7-C3F9-4CC5-BD97-FB45188C20D4}"/>
    <dgm:cxn modelId="{7CB0ECA7-6ABA-4E6F-AEB6-CBED4F363C4D}" type="presOf" srcId="{A29E2B18-2CFC-4D15-A0F8-5AD8D31F6049}" destId="{BDEB320A-F24D-41B1-B3B2-336BFFA5D023}" srcOrd="0" destOrd="2" presId="urn:microsoft.com/office/officeart/2005/8/layout/vList5"/>
    <dgm:cxn modelId="{EF8D1A9D-1B1B-455C-9C9A-CFDFD24D2C89}" type="presOf" srcId="{CC0F761E-2B87-4D82-8184-C8E120E3A093}" destId="{262893D9-E273-4CF8-897E-B73CB42B312D}" srcOrd="0" destOrd="3" presId="urn:microsoft.com/office/officeart/2005/8/layout/vList5"/>
    <dgm:cxn modelId="{95CF3A5C-84BA-4396-9412-D60130E84A24}" srcId="{FEF61142-91B7-4757-AC73-1731BA396F2C}" destId="{87B30414-85E0-46CB-930C-51444B4DD57E}" srcOrd="1" destOrd="0" parTransId="{9CC6DA48-A10E-4DE1-BEF4-1EF4B48DF315}" sibTransId="{4980512E-46B2-44AB-AF66-13E2C44E6D7C}"/>
    <dgm:cxn modelId="{E5EB4555-CA4B-4C4D-BFFA-9B6918726C29}" type="presOf" srcId="{EBA63464-9D21-4D17-9180-291A1529B87C}" destId="{262893D9-E273-4CF8-897E-B73CB42B312D}" srcOrd="0" destOrd="0" presId="urn:microsoft.com/office/officeart/2005/8/layout/vList5"/>
    <dgm:cxn modelId="{02A499B3-53F6-4DE8-B8D5-BEF3609102B4}" srcId="{BF64301D-CA98-428A-97C6-B222B29FF390}" destId="{AC79A46F-4F2D-434E-83B2-63A504C07583}" srcOrd="0" destOrd="0" parTransId="{AA6FEFAE-9EEF-4307-A09A-F154A4B781F4}" sibTransId="{EFED22CB-475B-46CB-9373-48A1ED3D6806}"/>
    <dgm:cxn modelId="{613289D8-1DF4-40EB-90FD-EFE1069ACDAF}" srcId="{FEF61142-91B7-4757-AC73-1731BA396F2C}" destId="{EBA63464-9D21-4D17-9180-291A1529B87C}" srcOrd="0" destOrd="0" parTransId="{B64A156A-8288-4D23-B5C5-5133FBB9346D}" sibTransId="{DF974A49-6259-4B9A-858B-9C3BB678EDDA}"/>
    <dgm:cxn modelId="{80B0EF7E-105A-4293-A9A4-0464A22E1EF2}" srcId="{87B30414-85E0-46CB-930C-51444B4DD57E}" destId="{CC0F761E-2B87-4D82-8184-C8E120E3A093}" srcOrd="1" destOrd="0" parTransId="{3805AAE2-6CEC-41F3-9B1B-36BF0C6CEA49}" sibTransId="{72CB3A74-5CBC-48B0-86A4-2CF70380D5D2}"/>
    <dgm:cxn modelId="{4607F7CB-B4B5-47F9-8ADF-9D803340001A}" type="presOf" srcId="{BDCB84AC-C213-4DC7-B439-F5EE14FF7212}" destId="{2D71E5A1-2AE7-40A7-B209-0053E929409A}" srcOrd="0" destOrd="0" presId="urn:microsoft.com/office/officeart/2005/8/layout/vList5"/>
    <dgm:cxn modelId="{7C01F3E2-F8EC-4AE9-A5D9-4BD0121E3D41}" srcId="{87B30414-85E0-46CB-930C-51444B4DD57E}" destId="{60C645FC-0413-4741-9217-6D436E0883C3}" srcOrd="0" destOrd="0" parTransId="{F7536907-80F5-4A1F-8A05-69457523751B}" sibTransId="{C2D4D089-E5AC-40CF-919E-517E133722D2}"/>
    <dgm:cxn modelId="{4FA8292E-A3C9-465B-8D1A-66B525B78922}" type="presOf" srcId="{FEF61142-91B7-4757-AC73-1731BA396F2C}" destId="{A8C1FD49-6F06-4676-B3F1-43445225123C}" srcOrd="0" destOrd="0" presId="urn:microsoft.com/office/officeart/2005/8/layout/vList5"/>
    <dgm:cxn modelId="{E3BBA762-2AD5-45CE-A675-6E4ABB737841}" srcId="{BDCB84AC-C213-4DC7-B439-F5EE14FF7212}" destId="{BF64301D-CA98-428A-97C6-B222B29FF390}" srcOrd="1" destOrd="0" parTransId="{A58A2D7D-9F93-4C9A-AC11-7FDF77E53A49}" sibTransId="{A295D83E-BFE1-4A00-AC87-FD3EED2EC3B2}"/>
    <dgm:cxn modelId="{6DF532E5-D6D4-42D0-954A-226685AFDAD4}" srcId="{BDCB84AC-C213-4DC7-B439-F5EE14FF7212}" destId="{93DD5516-9306-46D9-94C6-76F2392D4557}" srcOrd="0" destOrd="0" parTransId="{F9B90622-DE11-4734-AA70-09B495830C1D}" sibTransId="{9F12197E-C8C6-4A13-9646-CEAFC234AD1D}"/>
    <dgm:cxn modelId="{B11DC76A-E053-4472-8E0B-88405FDE365B}" type="presOf" srcId="{DD38F001-00EF-4DF6-8922-4F835E2E7301}" destId="{7EC5DB32-8091-40B7-9CFB-6133E107B747}" srcOrd="0" destOrd="0" presId="urn:microsoft.com/office/officeart/2005/8/layout/vList5"/>
    <dgm:cxn modelId="{5C41A816-26D6-4C27-894F-834D55C2DC5D}" type="presOf" srcId="{87B30414-85E0-46CB-930C-51444B4DD57E}" destId="{262893D9-E273-4CF8-897E-B73CB42B312D}" srcOrd="0" destOrd="1" presId="urn:microsoft.com/office/officeart/2005/8/layout/vList5"/>
    <dgm:cxn modelId="{BFB26C8E-D7C6-4B4F-972A-5599699A7362}" type="presParOf" srcId="{2D71E5A1-2AE7-40A7-B209-0053E929409A}" destId="{26645D04-92A2-4CC7-AA94-C8B4A8378FD3}" srcOrd="0" destOrd="0" presId="urn:microsoft.com/office/officeart/2005/8/layout/vList5"/>
    <dgm:cxn modelId="{C0C77203-E8E5-4813-8748-257BB11D5204}" type="presParOf" srcId="{26645D04-92A2-4CC7-AA94-C8B4A8378FD3}" destId="{02758A8E-8B4B-4DE6-97AE-7723E7235CA4}" srcOrd="0" destOrd="0" presId="urn:microsoft.com/office/officeart/2005/8/layout/vList5"/>
    <dgm:cxn modelId="{8A00E884-2469-46FD-9E1A-EE582DCA9969}" type="presParOf" srcId="{26645D04-92A2-4CC7-AA94-C8B4A8378FD3}" destId="{7EC5DB32-8091-40B7-9CFB-6133E107B747}" srcOrd="1" destOrd="0" presId="urn:microsoft.com/office/officeart/2005/8/layout/vList5"/>
    <dgm:cxn modelId="{4DE03465-727B-45B1-A3FC-9D3211B28B70}" type="presParOf" srcId="{2D71E5A1-2AE7-40A7-B209-0053E929409A}" destId="{F032C9CD-61AC-47C7-A00E-771B8AD8B402}" srcOrd="1" destOrd="0" presId="urn:microsoft.com/office/officeart/2005/8/layout/vList5"/>
    <dgm:cxn modelId="{721E936C-3892-4C3B-A50C-794994461A05}" type="presParOf" srcId="{2D71E5A1-2AE7-40A7-B209-0053E929409A}" destId="{1AF2964C-EEFA-46D7-816C-49E7BB0E8DA2}" srcOrd="2" destOrd="0" presId="urn:microsoft.com/office/officeart/2005/8/layout/vList5"/>
    <dgm:cxn modelId="{E8A1FB9D-DEA2-4574-9830-C159C6EB2254}" type="presParOf" srcId="{1AF2964C-EEFA-46D7-816C-49E7BB0E8DA2}" destId="{CEFBE0E7-4012-4B36-AA7D-DD32FC67CEE1}" srcOrd="0" destOrd="0" presId="urn:microsoft.com/office/officeart/2005/8/layout/vList5"/>
    <dgm:cxn modelId="{A7A46060-1BEC-413A-A447-A473F6200D0D}" type="presParOf" srcId="{1AF2964C-EEFA-46D7-816C-49E7BB0E8DA2}" destId="{BDEB320A-F24D-41B1-B3B2-336BFFA5D023}" srcOrd="1" destOrd="0" presId="urn:microsoft.com/office/officeart/2005/8/layout/vList5"/>
    <dgm:cxn modelId="{CEA237A2-B17D-4C75-8DCA-507DD768C4C1}" type="presParOf" srcId="{2D71E5A1-2AE7-40A7-B209-0053E929409A}" destId="{A009417F-5331-4528-BBA9-F4628862AA5A}" srcOrd="3" destOrd="0" presId="urn:microsoft.com/office/officeart/2005/8/layout/vList5"/>
    <dgm:cxn modelId="{86C5F46D-9E56-4E26-8CEF-11C2E1B470A4}" type="presParOf" srcId="{2D71E5A1-2AE7-40A7-B209-0053E929409A}" destId="{43DC637D-8B15-4EC3-AA33-8D648C874CA5}" srcOrd="4" destOrd="0" presId="urn:microsoft.com/office/officeart/2005/8/layout/vList5"/>
    <dgm:cxn modelId="{026BCFDE-98FF-4FFF-92F1-998BDB6DEC53}" type="presParOf" srcId="{43DC637D-8B15-4EC3-AA33-8D648C874CA5}" destId="{A8C1FD49-6F06-4676-B3F1-43445225123C}" srcOrd="0" destOrd="0" presId="urn:microsoft.com/office/officeart/2005/8/layout/vList5"/>
    <dgm:cxn modelId="{442ED5F9-4732-4485-89AF-E8E1A875389D}" type="presParOf" srcId="{43DC637D-8B15-4EC3-AA33-8D648C874CA5}" destId="{262893D9-E273-4CF8-897E-B73CB42B31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B84AC-C213-4DC7-B439-F5EE14FF7212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3987E9C-E625-4929-9C24-7D95A6B91108}">
      <dgm:prSet phldrT="[Text]" custT="1"/>
      <dgm:spPr/>
      <dgm:t>
        <a:bodyPr/>
        <a:lstStyle/>
        <a:p>
          <a:r>
            <a:rPr lang="en-GB" sz="1600" b="0" u="none" dirty="0" smtClean="0"/>
            <a:t>Reinsurance</a:t>
          </a:r>
          <a:endParaRPr lang="en-GB" sz="1600" b="0" u="none" dirty="0"/>
        </a:p>
      </dgm:t>
    </dgm:pt>
    <dgm:pt modelId="{CC57D675-5E67-4CC1-AC44-7FF3D2EE0EF2}" type="parTrans" cxnId="{10324671-A3B1-43E4-AEDD-5DFDBF99E921}">
      <dgm:prSet/>
      <dgm:spPr/>
      <dgm:t>
        <a:bodyPr/>
        <a:lstStyle/>
        <a:p>
          <a:endParaRPr lang="en-GB"/>
        </a:p>
      </dgm:t>
    </dgm:pt>
    <dgm:pt modelId="{9869AC5D-0341-464E-BBBA-36BDA86BDB54}" type="sibTrans" cxnId="{10324671-A3B1-43E4-AEDD-5DFDBF99E921}">
      <dgm:prSet/>
      <dgm:spPr/>
      <dgm:t>
        <a:bodyPr/>
        <a:lstStyle/>
        <a:p>
          <a:endParaRPr lang="en-GB"/>
        </a:p>
      </dgm:t>
    </dgm:pt>
    <dgm:pt modelId="{A0CD5B1B-37E1-4800-84F1-535043E56ED9}">
      <dgm:prSet phldrT="[Text]" custT="1"/>
      <dgm:spPr/>
      <dgm:t>
        <a:bodyPr/>
        <a:lstStyle/>
        <a:p>
          <a:r>
            <a:rPr lang="en-GB" sz="1200" baseline="0" dirty="0" smtClean="0">
              <a:solidFill>
                <a:schemeClr val="tx2"/>
              </a:solidFill>
            </a:rPr>
            <a:t>IA to work with CIRC to “adopt favourable treatment for HK based reinsurers”.</a:t>
          </a:r>
          <a:endParaRPr lang="en-GB" sz="1200" baseline="0" dirty="0">
            <a:solidFill>
              <a:schemeClr val="tx2"/>
            </a:solidFill>
          </a:endParaRPr>
        </a:p>
      </dgm:t>
    </dgm:pt>
    <dgm:pt modelId="{E5779FAD-FDE1-4BBC-BD07-063750D94713}" type="parTrans" cxnId="{BA7A7892-3DC2-4458-A495-1563D9D24065}">
      <dgm:prSet/>
      <dgm:spPr/>
      <dgm:t>
        <a:bodyPr/>
        <a:lstStyle/>
        <a:p>
          <a:endParaRPr lang="en-GB"/>
        </a:p>
      </dgm:t>
    </dgm:pt>
    <dgm:pt modelId="{3970669A-08C9-4DB1-9D80-A12A5726616A}" type="sibTrans" cxnId="{BA7A7892-3DC2-4458-A495-1563D9D24065}">
      <dgm:prSet/>
      <dgm:spPr/>
      <dgm:t>
        <a:bodyPr/>
        <a:lstStyle/>
        <a:p>
          <a:endParaRPr lang="en-GB"/>
        </a:p>
      </dgm:t>
    </dgm:pt>
    <dgm:pt modelId="{A3D5C5C8-2937-4307-8E13-2CDA2C73BA2F}">
      <dgm:prSet custT="1"/>
      <dgm:spPr/>
      <dgm:t>
        <a:bodyPr/>
        <a:lstStyle/>
        <a:p>
          <a:r>
            <a:rPr lang="en-GB" sz="1200" baseline="0" dirty="0" smtClean="0">
              <a:solidFill>
                <a:schemeClr val="tx2"/>
              </a:solidFill>
            </a:rPr>
            <a:t>Aim to develop and promote HK reinsurance market.</a:t>
          </a:r>
          <a:endParaRPr lang="en-GB" sz="1200" baseline="0" dirty="0">
            <a:solidFill>
              <a:schemeClr val="tx2"/>
            </a:solidFill>
          </a:endParaRPr>
        </a:p>
      </dgm:t>
    </dgm:pt>
    <dgm:pt modelId="{C0F5796C-E764-45C8-9292-980C61B4DDC6}" type="parTrans" cxnId="{65D58FEB-5A3A-4BB0-A172-959CB98BBF44}">
      <dgm:prSet/>
      <dgm:spPr/>
      <dgm:t>
        <a:bodyPr/>
        <a:lstStyle/>
        <a:p>
          <a:endParaRPr lang="en-GB"/>
        </a:p>
      </dgm:t>
    </dgm:pt>
    <dgm:pt modelId="{C21A37CD-D4FD-461F-8B62-6BF7758496BE}" type="sibTrans" cxnId="{65D58FEB-5A3A-4BB0-A172-959CB98BBF44}">
      <dgm:prSet/>
      <dgm:spPr/>
      <dgm:t>
        <a:bodyPr/>
        <a:lstStyle/>
        <a:p>
          <a:endParaRPr lang="en-GB"/>
        </a:p>
      </dgm:t>
    </dgm:pt>
    <dgm:pt modelId="{D172573F-20A9-4393-88E1-CEEC627B2D1C}">
      <dgm:prSet phldrT="[Text]" custT="1"/>
      <dgm:spPr>
        <a:solidFill>
          <a:schemeClr val="tx2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en-GB" sz="1600" b="0" u="none" dirty="0" smtClean="0"/>
            <a:t>Fintech</a:t>
          </a:r>
          <a:endParaRPr lang="en-GB" sz="1600" b="0" u="none" dirty="0"/>
        </a:p>
      </dgm:t>
    </dgm:pt>
    <dgm:pt modelId="{89CE4D12-0BAB-4857-8AF6-5C13D8DA1052}" type="parTrans" cxnId="{683F2255-0C88-492C-9C20-4195FA28155C}">
      <dgm:prSet/>
      <dgm:spPr/>
      <dgm:t>
        <a:bodyPr/>
        <a:lstStyle/>
        <a:p>
          <a:endParaRPr lang="en-GB"/>
        </a:p>
      </dgm:t>
    </dgm:pt>
    <dgm:pt modelId="{1BA6FEDB-2CB7-43DF-BBBA-4A6F7E121E26}" type="sibTrans" cxnId="{683F2255-0C88-492C-9C20-4195FA28155C}">
      <dgm:prSet/>
      <dgm:spPr/>
      <dgm:t>
        <a:bodyPr/>
        <a:lstStyle/>
        <a:p>
          <a:endParaRPr lang="en-GB"/>
        </a:p>
      </dgm:t>
    </dgm:pt>
    <dgm:pt modelId="{105689F8-3EBF-4A8C-B740-C862D8376DF1}">
      <dgm:prSet phldrT="[Text]" custT="1"/>
      <dgm:spPr/>
      <dgm:t>
        <a:bodyPr/>
        <a:lstStyle/>
        <a:p>
          <a:r>
            <a:rPr lang="en-GB" sz="1200" b="1" baseline="0" dirty="0" smtClean="0">
              <a:solidFill>
                <a:schemeClr val="tx2"/>
              </a:solidFill>
            </a:rPr>
            <a:t>12 September 2017: </a:t>
          </a:r>
          <a:r>
            <a:rPr lang="en-GB" sz="1200" baseline="0" dirty="0" smtClean="0">
              <a:solidFill>
                <a:schemeClr val="tx2"/>
              </a:solidFill>
            </a:rPr>
            <a:t>Co-operation agreement between IA and UK’s Financial Conduct Authority.</a:t>
          </a:r>
          <a:endParaRPr lang="en-GB" sz="1200" baseline="0" dirty="0">
            <a:solidFill>
              <a:schemeClr val="tx2"/>
            </a:solidFill>
          </a:endParaRPr>
        </a:p>
      </dgm:t>
    </dgm:pt>
    <dgm:pt modelId="{304481F5-E4DC-481F-80D3-C6BB8D981BB0}" type="parTrans" cxnId="{690F0A37-1BA2-4BF1-9D3A-28E2F3887323}">
      <dgm:prSet/>
      <dgm:spPr/>
      <dgm:t>
        <a:bodyPr/>
        <a:lstStyle/>
        <a:p>
          <a:endParaRPr lang="en-GB"/>
        </a:p>
      </dgm:t>
    </dgm:pt>
    <dgm:pt modelId="{8723A035-6427-4D1C-A35F-906EB2D23DD9}" type="sibTrans" cxnId="{690F0A37-1BA2-4BF1-9D3A-28E2F3887323}">
      <dgm:prSet/>
      <dgm:spPr/>
      <dgm:t>
        <a:bodyPr/>
        <a:lstStyle/>
        <a:p>
          <a:endParaRPr lang="en-GB"/>
        </a:p>
      </dgm:t>
    </dgm:pt>
    <dgm:pt modelId="{4F361F3A-3E98-489E-AD0D-BC4893F6741C}">
      <dgm:prSet phldrT="[Text]" custT="1"/>
      <dgm:spPr/>
      <dgm:t>
        <a:bodyPr/>
        <a:lstStyle/>
        <a:p>
          <a:r>
            <a:rPr lang="en-GB" sz="1200" baseline="0" dirty="0" smtClean="0"/>
            <a:t>Info sharing.</a:t>
          </a:r>
        </a:p>
      </dgm:t>
    </dgm:pt>
    <dgm:pt modelId="{9DC9A78D-E6EA-454B-9324-E8FAACEB2B1F}" type="parTrans" cxnId="{3E817667-BC0A-4EA2-AC35-DF387463931C}">
      <dgm:prSet/>
      <dgm:spPr/>
      <dgm:t>
        <a:bodyPr/>
        <a:lstStyle/>
        <a:p>
          <a:endParaRPr lang="en-GB"/>
        </a:p>
      </dgm:t>
    </dgm:pt>
    <dgm:pt modelId="{1E842118-D9D1-48C2-862A-0443BB5CCC58}" type="sibTrans" cxnId="{3E817667-BC0A-4EA2-AC35-DF387463931C}">
      <dgm:prSet/>
      <dgm:spPr/>
      <dgm:t>
        <a:bodyPr/>
        <a:lstStyle/>
        <a:p>
          <a:endParaRPr lang="en-GB"/>
        </a:p>
      </dgm:t>
    </dgm:pt>
    <dgm:pt modelId="{C4EBA18D-46CB-41EC-9D3B-79F0D0D1452A}">
      <dgm:prSet phldrT="[Text]" custT="1"/>
      <dgm:spPr/>
      <dgm:t>
        <a:bodyPr/>
        <a:lstStyle/>
        <a:p>
          <a:r>
            <a:rPr lang="en-GB" sz="1200" baseline="0" dirty="0" smtClean="0"/>
            <a:t>Joint innovation projects.</a:t>
          </a:r>
        </a:p>
      </dgm:t>
    </dgm:pt>
    <dgm:pt modelId="{82097B2A-44DF-49EA-AB5D-76762C217C9D}" type="parTrans" cxnId="{AEF1C07B-D9B4-49A9-94F1-7E93491F3FAE}">
      <dgm:prSet/>
      <dgm:spPr/>
      <dgm:t>
        <a:bodyPr/>
        <a:lstStyle/>
        <a:p>
          <a:endParaRPr lang="en-GB"/>
        </a:p>
      </dgm:t>
    </dgm:pt>
    <dgm:pt modelId="{25D3E706-BF68-4D0A-B027-AD6E3A51B0A0}" type="sibTrans" cxnId="{AEF1C07B-D9B4-49A9-94F1-7E93491F3FAE}">
      <dgm:prSet/>
      <dgm:spPr/>
      <dgm:t>
        <a:bodyPr/>
        <a:lstStyle/>
        <a:p>
          <a:endParaRPr lang="en-GB"/>
        </a:p>
      </dgm:t>
    </dgm:pt>
    <dgm:pt modelId="{E3686A7C-AFA7-45D7-A12B-609CD2A3C8DC}">
      <dgm:prSet phldrT="[Text]" custT="1"/>
      <dgm:spPr/>
      <dgm:t>
        <a:bodyPr/>
        <a:lstStyle/>
        <a:p>
          <a:r>
            <a:rPr lang="en-GB" sz="1200" baseline="0" dirty="0" smtClean="0"/>
            <a:t>Referral mechanism.</a:t>
          </a:r>
          <a:endParaRPr lang="en-GB" sz="1200" baseline="0" dirty="0"/>
        </a:p>
      </dgm:t>
    </dgm:pt>
    <dgm:pt modelId="{7C7A2272-13EE-4075-B644-88F8320AE51F}" type="parTrans" cxnId="{09C2474C-DC41-47E9-9BEB-6FCDBACB140D}">
      <dgm:prSet/>
      <dgm:spPr/>
      <dgm:t>
        <a:bodyPr/>
        <a:lstStyle/>
        <a:p>
          <a:endParaRPr lang="en-GB"/>
        </a:p>
      </dgm:t>
    </dgm:pt>
    <dgm:pt modelId="{C3D383FA-F84F-40E2-83FB-C506C4C5FFA5}" type="sibTrans" cxnId="{09C2474C-DC41-47E9-9BEB-6FCDBACB140D}">
      <dgm:prSet/>
      <dgm:spPr/>
      <dgm:t>
        <a:bodyPr/>
        <a:lstStyle/>
        <a:p>
          <a:endParaRPr lang="en-GB"/>
        </a:p>
      </dgm:t>
    </dgm:pt>
    <dgm:pt modelId="{0C75A88C-20B1-4A9A-B657-9A0CCA9E3871}">
      <dgm:prSet phldrT="[Text]" custT="1"/>
      <dgm:spPr>
        <a:solidFill>
          <a:srgbClr val="2E77FF">
            <a:alpha val="50000"/>
          </a:srgbClr>
        </a:solidFill>
      </dgm:spPr>
      <dgm:t>
        <a:bodyPr/>
        <a:lstStyle/>
        <a:p>
          <a:r>
            <a:rPr lang="en-GB" sz="1600" b="0" u="none" dirty="0" smtClean="0"/>
            <a:t>Equivalence agreement</a:t>
          </a:r>
          <a:endParaRPr lang="en-GB" sz="1600" b="0" u="none" dirty="0"/>
        </a:p>
      </dgm:t>
    </dgm:pt>
    <dgm:pt modelId="{81C7A3F4-E056-4AE2-9C2A-907AE18846C7}" type="parTrans" cxnId="{965458BB-B3F2-4F0A-B252-B93C3D7725E0}">
      <dgm:prSet/>
      <dgm:spPr/>
      <dgm:t>
        <a:bodyPr/>
        <a:lstStyle/>
        <a:p>
          <a:endParaRPr lang="en-GB"/>
        </a:p>
      </dgm:t>
    </dgm:pt>
    <dgm:pt modelId="{583D769A-2D72-42C0-85C2-E3A0752A461E}" type="sibTrans" cxnId="{965458BB-B3F2-4F0A-B252-B93C3D7725E0}">
      <dgm:prSet/>
      <dgm:spPr/>
      <dgm:t>
        <a:bodyPr/>
        <a:lstStyle/>
        <a:p>
          <a:endParaRPr lang="en-GB"/>
        </a:p>
      </dgm:t>
    </dgm:pt>
    <dgm:pt modelId="{8387CC19-3BD9-476A-8958-E3FFEFA5E708}">
      <dgm:prSet phldrT="[Text]" custT="1"/>
      <dgm:spPr/>
      <dgm:t>
        <a:bodyPr/>
        <a:lstStyle/>
        <a:p>
          <a:r>
            <a:rPr lang="en-GB" sz="1200" baseline="0" dirty="0" smtClean="0">
              <a:solidFill>
                <a:schemeClr val="tx2"/>
              </a:solidFill>
            </a:rPr>
            <a:t>Joint equivalence assessment framework agreement.</a:t>
          </a:r>
          <a:endParaRPr lang="en-GB" sz="1200" baseline="0" dirty="0">
            <a:solidFill>
              <a:schemeClr val="tx2"/>
            </a:solidFill>
          </a:endParaRPr>
        </a:p>
      </dgm:t>
    </dgm:pt>
    <dgm:pt modelId="{2119B932-5616-4D50-906B-7436A1AB22DE}" type="parTrans" cxnId="{5292ACB2-92F3-41E8-8291-88C2D2C3A9D3}">
      <dgm:prSet/>
      <dgm:spPr/>
      <dgm:t>
        <a:bodyPr/>
        <a:lstStyle/>
        <a:p>
          <a:endParaRPr lang="en-GB"/>
        </a:p>
      </dgm:t>
    </dgm:pt>
    <dgm:pt modelId="{0FCF53E4-A9D2-47CE-B70A-9159C0B0392A}" type="sibTrans" cxnId="{5292ACB2-92F3-41E8-8291-88C2D2C3A9D3}">
      <dgm:prSet/>
      <dgm:spPr/>
      <dgm:t>
        <a:bodyPr/>
        <a:lstStyle/>
        <a:p>
          <a:endParaRPr lang="en-GB"/>
        </a:p>
      </dgm:t>
    </dgm:pt>
    <dgm:pt modelId="{338DBBC5-590F-48C3-93EC-F07376A664CA}">
      <dgm:prSet phldrT="[Text]" custT="1"/>
      <dgm:spPr/>
      <dgm:t>
        <a:bodyPr/>
        <a:lstStyle/>
        <a:p>
          <a:r>
            <a:rPr lang="en-GB" sz="1200" b="1" baseline="0" dirty="0" smtClean="0"/>
            <a:t>16 May 2017: </a:t>
          </a:r>
          <a:r>
            <a:rPr lang="en-GB" sz="1200" baseline="0" dirty="0" smtClean="0"/>
            <a:t>Mutual recognition of insurance solvency regimes signed between CIRC and OCI (now IA).</a:t>
          </a:r>
          <a:endParaRPr lang="en-GB" sz="1200" baseline="0" dirty="0"/>
        </a:p>
      </dgm:t>
    </dgm:pt>
    <dgm:pt modelId="{703BE3D0-EF64-45C7-921E-C6E4AB2C8000}" type="parTrans" cxnId="{8FB62EC8-7603-47A4-9CE9-8FB437EEF18A}">
      <dgm:prSet/>
      <dgm:spPr/>
      <dgm:t>
        <a:bodyPr/>
        <a:lstStyle/>
        <a:p>
          <a:endParaRPr lang="en-GB"/>
        </a:p>
      </dgm:t>
    </dgm:pt>
    <dgm:pt modelId="{DA1CC7D9-9222-4FB0-AC76-BAD8E7A8C621}" type="sibTrans" cxnId="{8FB62EC8-7603-47A4-9CE9-8FB437EEF18A}">
      <dgm:prSet/>
      <dgm:spPr/>
      <dgm:t>
        <a:bodyPr/>
        <a:lstStyle/>
        <a:p>
          <a:endParaRPr lang="en-GB"/>
        </a:p>
      </dgm:t>
    </dgm:pt>
    <dgm:pt modelId="{8D869B0B-A646-4EA9-A4EC-91583F0B0296}">
      <dgm:prSet phldrT="[Text]" custT="1"/>
      <dgm:spPr/>
      <dgm:t>
        <a:bodyPr/>
        <a:lstStyle/>
        <a:p>
          <a:r>
            <a:rPr lang="en-US" sz="1600" b="0" u="none" dirty="0" smtClean="0"/>
            <a:t>Insurtech Sandbox </a:t>
          </a:r>
          <a:br>
            <a:rPr lang="en-US" sz="1600" b="0" u="none" dirty="0" smtClean="0"/>
          </a:br>
          <a:r>
            <a:rPr lang="en-US" sz="1600" b="0" u="none" dirty="0" smtClean="0"/>
            <a:t>and Fast Track</a:t>
          </a:r>
          <a:endParaRPr lang="en-GB" sz="1600" b="0" u="none" dirty="0"/>
        </a:p>
      </dgm:t>
    </dgm:pt>
    <dgm:pt modelId="{1B34C475-0321-46CA-8C5A-0DC53D0F1FC0}" type="parTrans" cxnId="{57AC76F3-33BF-4520-B7AD-1392A948633F}">
      <dgm:prSet/>
      <dgm:spPr/>
      <dgm:t>
        <a:bodyPr/>
        <a:lstStyle/>
        <a:p>
          <a:endParaRPr lang="en-GB"/>
        </a:p>
      </dgm:t>
    </dgm:pt>
    <dgm:pt modelId="{827C2DE0-BAAF-434F-9BAD-92AD31222EEE}" type="sibTrans" cxnId="{57AC76F3-33BF-4520-B7AD-1392A948633F}">
      <dgm:prSet/>
      <dgm:spPr/>
      <dgm:t>
        <a:bodyPr/>
        <a:lstStyle/>
        <a:p>
          <a:endParaRPr lang="en-GB"/>
        </a:p>
      </dgm:t>
    </dgm:pt>
    <dgm:pt modelId="{DC47F99C-79EC-40C1-AD02-CF0C5E952296}">
      <dgm:prSet phldrT="[Text]" custT="1"/>
      <dgm:spPr/>
      <dgm:t>
        <a:bodyPr/>
        <a:lstStyle/>
        <a:p>
          <a:r>
            <a:rPr lang="en-US" sz="1200" b="1" baseline="0" dirty="0" smtClean="0">
              <a:solidFill>
                <a:schemeClr val="tx2"/>
              </a:solidFill>
            </a:rPr>
            <a:t>29 September 2017</a:t>
          </a:r>
          <a:r>
            <a:rPr lang="en-US" sz="1200" baseline="0" dirty="0" smtClean="0">
              <a:solidFill>
                <a:schemeClr val="tx2"/>
              </a:solidFill>
            </a:rPr>
            <a:t>: New initiatives by IA to promote Insurtech in Hong Kong.</a:t>
          </a:r>
          <a:endParaRPr lang="en-GB" sz="1200" baseline="0" dirty="0">
            <a:solidFill>
              <a:schemeClr val="tx2"/>
            </a:solidFill>
          </a:endParaRPr>
        </a:p>
      </dgm:t>
    </dgm:pt>
    <dgm:pt modelId="{FD6A8A05-ED16-410F-82B0-8ACC7858575D}" type="parTrans" cxnId="{2CD62466-015D-4867-8E72-87DB137C3909}">
      <dgm:prSet/>
      <dgm:spPr/>
      <dgm:t>
        <a:bodyPr/>
        <a:lstStyle/>
        <a:p>
          <a:endParaRPr lang="en-GB"/>
        </a:p>
      </dgm:t>
    </dgm:pt>
    <dgm:pt modelId="{D201C5C2-BC91-4D37-A9BF-E807265594B4}" type="sibTrans" cxnId="{2CD62466-015D-4867-8E72-87DB137C3909}">
      <dgm:prSet/>
      <dgm:spPr/>
      <dgm:t>
        <a:bodyPr/>
        <a:lstStyle/>
        <a:p>
          <a:endParaRPr lang="en-GB"/>
        </a:p>
      </dgm:t>
    </dgm:pt>
    <dgm:pt modelId="{2D71E5A1-2AE7-40A7-B209-0053E929409A}" type="pres">
      <dgm:prSet presAssocID="{BDCB84AC-C213-4DC7-B439-F5EE14FF72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351944-9948-4C22-80B9-50287817DC38}" type="pres">
      <dgm:prSet presAssocID="{73987E9C-E625-4929-9C24-7D95A6B91108}" presName="linNode" presStyleCnt="0"/>
      <dgm:spPr/>
    </dgm:pt>
    <dgm:pt modelId="{884A1886-816C-46CB-8A96-3A3E974AD419}" type="pres">
      <dgm:prSet presAssocID="{73987E9C-E625-4929-9C24-7D95A6B91108}" presName="parentText" presStyleLbl="node1" presStyleIdx="0" presStyleCnt="4" custScaleX="75815" custScaleY="290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C87EF-95A7-433D-9790-680CE98EBE1B}" type="pres">
      <dgm:prSet presAssocID="{73987E9C-E625-4929-9C24-7D95A6B91108}" presName="descendantText" presStyleLbl="alignAccFollowNode1" presStyleIdx="0" presStyleCnt="4" custScaleX="113715" custScaleY="321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34BE1-20D8-4C7C-AEA9-B7B38DE8D366}" type="pres">
      <dgm:prSet presAssocID="{9869AC5D-0341-464E-BBBA-36BDA86BDB54}" presName="sp" presStyleCnt="0"/>
      <dgm:spPr/>
    </dgm:pt>
    <dgm:pt modelId="{67DCF623-8437-4DC2-A1DE-F873EC3A3825}" type="pres">
      <dgm:prSet presAssocID="{D172573F-20A9-4393-88E1-CEEC627B2D1C}" presName="linNode" presStyleCnt="0"/>
      <dgm:spPr/>
    </dgm:pt>
    <dgm:pt modelId="{6E568A5E-3456-4232-842F-FA4E860E1237}" type="pres">
      <dgm:prSet presAssocID="{D172573F-20A9-4393-88E1-CEEC627B2D1C}" presName="parentText" presStyleLbl="node1" presStyleIdx="1" presStyleCnt="4" custScaleX="75815" custScaleY="464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C5F0D-AD62-4347-ACD3-F33C1272261E}" type="pres">
      <dgm:prSet presAssocID="{D172573F-20A9-4393-88E1-CEEC627B2D1C}" presName="descendantText" presStyleLbl="alignAccFollowNode1" presStyleIdx="1" presStyleCnt="4" custScaleX="113715" custScaleY="565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558E65-2654-4241-B411-DDD7872EAB5C}" type="pres">
      <dgm:prSet presAssocID="{1BA6FEDB-2CB7-43DF-BBBA-4A6F7E121E26}" presName="sp" presStyleCnt="0"/>
      <dgm:spPr/>
    </dgm:pt>
    <dgm:pt modelId="{BB9D2B82-FC84-4088-9310-1A00170E1ABA}" type="pres">
      <dgm:prSet presAssocID="{0C75A88C-20B1-4A9A-B657-9A0CCA9E3871}" presName="linNode" presStyleCnt="0"/>
      <dgm:spPr/>
    </dgm:pt>
    <dgm:pt modelId="{717A8831-1AA8-4296-9F55-3CC19D652930}" type="pres">
      <dgm:prSet presAssocID="{0C75A88C-20B1-4A9A-B657-9A0CCA9E3871}" presName="parentText" presStyleLbl="node1" presStyleIdx="2" presStyleCnt="4" custScaleX="75815" custScaleY="22590" custLinFactNeighborX="0" custLinFactNeighborY="289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8E34BC-97D6-4079-9290-D7E9ADB534B4}" type="pres">
      <dgm:prSet presAssocID="{0C75A88C-20B1-4A9A-B657-9A0CCA9E3871}" presName="descendantText" presStyleLbl="alignAccFollowNode1" presStyleIdx="2" presStyleCnt="4" custScaleX="112844" custScaleY="39414" custLinFactNeighborX="1351" custLinFactNeighborY="380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CB0FE1-0905-4041-A47B-9C366F54D754}" type="pres">
      <dgm:prSet presAssocID="{583D769A-2D72-42C0-85C2-E3A0752A461E}" presName="sp" presStyleCnt="0"/>
      <dgm:spPr/>
    </dgm:pt>
    <dgm:pt modelId="{AD3D09E7-558C-4613-8FF5-93C98959E010}" type="pres">
      <dgm:prSet presAssocID="{8D869B0B-A646-4EA9-A4EC-91583F0B0296}" presName="linNode" presStyleCnt="0"/>
      <dgm:spPr/>
    </dgm:pt>
    <dgm:pt modelId="{F2BE38F6-8026-44AE-86DA-7303F0A1CBDA}" type="pres">
      <dgm:prSet presAssocID="{8D869B0B-A646-4EA9-A4EC-91583F0B0296}" presName="parentText" presStyleLbl="node1" presStyleIdx="3" presStyleCnt="4" custScaleX="77158" custScaleY="25408" custLinFactNeighborX="-21" custLinFactNeighborY="-345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65BD0-8C12-4812-9327-45193B02EF7D}" type="pres">
      <dgm:prSet presAssocID="{8D869B0B-A646-4EA9-A4EC-91583F0B0296}" presName="descendantText" presStyleLbl="alignAccFollowNode1" presStyleIdx="3" presStyleCnt="4" custScaleX="113615" custScaleY="23535" custLinFactNeighborX="70" custLinFactNeighborY="-43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F1FA79-626C-44F0-BE29-B0D533FA7C91}" type="presOf" srcId="{0C75A88C-20B1-4A9A-B657-9A0CCA9E3871}" destId="{717A8831-1AA8-4296-9F55-3CC19D652930}" srcOrd="0" destOrd="0" presId="urn:microsoft.com/office/officeart/2005/8/layout/vList5"/>
    <dgm:cxn modelId="{FF5301EE-F435-4072-8181-BA36E5ED4586}" type="presOf" srcId="{E3686A7C-AFA7-45D7-A12B-609CD2A3C8DC}" destId="{021C5F0D-AD62-4347-ACD3-F33C1272261E}" srcOrd="0" destOrd="1" presId="urn:microsoft.com/office/officeart/2005/8/layout/vList5"/>
    <dgm:cxn modelId="{10324671-A3B1-43E4-AEDD-5DFDBF99E921}" srcId="{BDCB84AC-C213-4DC7-B439-F5EE14FF7212}" destId="{73987E9C-E625-4929-9C24-7D95A6B91108}" srcOrd="0" destOrd="0" parTransId="{CC57D675-5E67-4CC1-AC44-7FF3D2EE0EF2}" sibTransId="{9869AC5D-0341-464E-BBBA-36BDA86BDB54}"/>
    <dgm:cxn modelId="{89D5E3C2-7261-4ABD-92B7-5630989D0EB5}" type="presOf" srcId="{338DBBC5-590F-48C3-93EC-F07376A664CA}" destId="{3F8E34BC-97D6-4079-9290-D7E9ADB534B4}" srcOrd="0" destOrd="1" presId="urn:microsoft.com/office/officeart/2005/8/layout/vList5"/>
    <dgm:cxn modelId="{3E817667-BC0A-4EA2-AC35-DF387463931C}" srcId="{105689F8-3EBF-4A8C-B740-C862D8376DF1}" destId="{4F361F3A-3E98-489E-AD0D-BC4893F6741C}" srcOrd="1" destOrd="0" parTransId="{9DC9A78D-E6EA-454B-9324-E8FAACEB2B1F}" sibTransId="{1E842118-D9D1-48C2-862A-0443BB5CCC58}"/>
    <dgm:cxn modelId="{248F7E6A-A485-4B41-8A93-09E3BAA2E930}" type="presOf" srcId="{DC47F99C-79EC-40C1-AD02-CF0C5E952296}" destId="{60E65BD0-8C12-4812-9327-45193B02EF7D}" srcOrd="0" destOrd="0" presId="urn:microsoft.com/office/officeart/2005/8/layout/vList5"/>
    <dgm:cxn modelId="{57AC76F3-33BF-4520-B7AD-1392A948633F}" srcId="{BDCB84AC-C213-4DC7-B439-F5EE14FF7212}" destId="{8D869B0B-A646-4EA9-A4EC-91583F0B0296}" srcOrd="3" destOrd="0" parTransId="{1B34C475-0321-46CA-8C5A-0DC53D0F1FC0}" sibTransId="{827C2DE0-BAAF-434F-9BAD-92AD31222EEE}"/>
    <dgm:cxn modelId="{5EB97922-EB32-458A-BDBB-C9BC505DF73F}" type="presOf" srcId="{A0CD5B1B-37E1-4800-84F1-535043E56ED9}" destId="{B97C87EF-95A7-433D-9790-680CE98EBE1B}" srcOrd="0" destOrd="0" presId="urn:microsoft.com/office/officeart/2005/8/layout/vList5"/>
    <dgm:cxn modelId="{272D53FB-2BF3-409A-9A61-DEC7A475BD3B}" type="presOf" srcId="{A3D5C5C8-2937-4307-8E13-2CDA2C73BA2F}" destId="{B97C87EF-95A7-433D-9790-680CE98EBE1B}" srcOrd="0" destOrd="1" presId="urn:microsoft.com/office/officeart/2005/8/layout/vList5"/>
    <dgm:cxn modelId="{690F0A37-1BA2-4BF1-9D3A-28E2F3887323}" srcId="{D172573F-20A9-4393-88E1-CEEC627B2D1C}" destId="{105689F8-3EBF-4A8C-B740-C862D8376DF1}" srcOrd="0" destOrd="0" parTransId="{304481F5-E4DC-481F-80D3-C6BB8D981BB0}" sibTransId="{8723A035-6427-4D1C-A35F-906EB2D23DD9}"/>
    <dgm:cxn modelId="{C0964B87-D4FB-4C01-8DA8-61C31E61B544}" type="presOf" srcId="{8387CC19-3BD9-476A-8958-E3FFEFA5E708}" destId="{3F8E34BC-97D6-4079-9290-D7E9ADB534B4}" srcOrd="0" destOrd="0" presId="urn:microsoft.com/office/officeart/2005/8/layout/vList5"/>
    <dgm:cxn modelId="{2CD62466-015D-4867-8E72-87DB137C3909}" srcId="{8D869B0B-A646-4EA9-A4EC-91583F0B0296}" destId="{DC47F99C-79EC-40C1-AD02-CF0C5E952296}" srcOrd="0" destOrd="0" parTransId="{FD6A8A05-ED16-410F-82B0-8ACC7858575D}" sibTransId="{D201C5C2-BC91-4D37-A9BF-E807265594B4}"/>
    <dgm:cxn modelId="{5292ACB2-92F3-41E8-8291-88C2D2C3A9D3}" srcId="{0C75A88C-20B1-4A9A-B657-9A0CCA9E3871}" destId="{8387CC19-3BD9-476A-8958-E3FFEFA5E708}" srcOrd="0" destOrd="0" parTransId="{2119B932-5616-4D50-906B-7436A1AB22DE}" sibTransId="{0FCF53E4-A9D2-47CE-B70A-9159C0B0392A}"/>
    <dgm:cxn modelId="{965458BB-B3F2-4F0A-B252-B93C3D7725E0}" srcId="{BDCB84AC-C213-4DC7-B439-F5EE14FF7212}" destId="{0C75A88C-20B1-4A9A-B657-9A0CCA9E3871}" srcOrd="2" destOrd="0" parTransId="{81C7A3F4-E056-4AE2-9C2A-907AE18846C7}" sibTransId="{583D769A-2D72-42C0-85C2-E3A0752A461E}"/>
    <dgm:cxn modelId="{80A3C4FF-13D1-4A8F-B329-33E11FA0E9A3}" type="presOf" srcId="{BDCB84AC-C213-4DC7-B439-F5EE14FF7212}" destId="{2D71E5A1-2AE7-40A7-B209-0053E929409A}" srcOrd="0" destOrd="0" presId="urn:microsoft.com/office/officeart/2005/8/layout/vList5"/>
    <dgm:cxn modelId="{AEF1C07B-D9B4-49A9-94F1-7E93491F3FAE}" srcId="{105689F8-3EBF-4A8C-B740-C862D8376DF1}" destId="{C4EBA18D-46CB-41EC-9D3B-79F0D0D1452A}" srcOrd="2" destOrd="0" parTransId="{82097B2A-44DF-49EA-AB5D-76762C217C9D}" sibTransId="{25D3E706-BF68-4D0A-B027-AD6E3A51B0A0}"/>
    <dgm:cxn modelId="{65D58FEB-5A3A-4BB0-A172-959CB98BBF44}" srcId="{73987E9C-E625-4929-9C24-7D95A6B91108}" destId="{A3D5C5C8-2937-4307-8E13-2CDA2C73BA2F}" srcOrd="1" destOrd="0" parTransId="{C0F5796C-E764-45C8-9292-980C61B4DDC6}" sibTransId="{C21A37CD-D4FD-461F-8B62-6BF7758496BE}"/>
    <dgm:cxn modelId="{3CECC53D-6A12-4149-B81F-775B4B9FD8E6}" type="presOf" srcId="{73987E9C-E625-4929-9C24-7D95A6B91108}" destId="{884A1886-816C-46CB-8A96-3A3E974AD419}" srcOrd="0" destOrd="0" presId="urn:microsoft.com/office/officeart/2005/8/layout/vList5"/>
    <dgm:cxn modelId="{C927E8B7-FE04-47CC-9F83-3637F9FC045C}" type="presOf" srcId="{4F361F3A-3E98-489E-AD0D-BC4893F6741C}" destId="{021C5F0D-AD62-4347-ACD3-F33C1272261E}" srcOrd="0" destOrd="2" presId="urn:microsoft.com/office/officeart/2005/8/layout/vList5"/>
    <dgm:cxn modelId="{6EEAE12C-641E-4681-81EC-A33E148DC965}" type="presOf" srcId="{8D869B0B-A646-4EA9-A4EC-91583F0B0296}" destId="{F2BE38F6-8026-44AE-86DA-7303F0A1CBDA}" srcOrd="0" destOrd="0" presId="urn:microsoft.com/office/officeart/2005/8/layout/vList5"/>
    <dgm:cxn modelId="{683F2255-0C88-492C-9C20-4195FA28155C}" srcId="{BDCB84AC-C213-4DC7-B439-F5EE14FF7212}" destId="{D172573F-20A9-4393-88E1-CEEC627B2D1C}" srcOrd="1" destOrd="0" parTransId="{89CE4D12-0BAB-4857-8AF6-5C13D8DA1052}" sibTransId="{1BA6FEDB-2CB7-43DF-BBBA-4A6F7E121E26}"/>
    <dgm:cxn modelId="{CF7823E6-E782-42BA-91A1-5F1B644473FC}" type="presOf" srcId="{C4EBA18D-46CB-41EC-9D3B-79F0D0D1452A}" destId="{021C5F0D-AD62-4347-ACD3-F33C1272261E}" srcOrd="0" destOrd="3" presId="urn:microsoft.com/office/officeart/2005/8/layout/vList5"/>
    <dgm:cxn modelId="{FDF4A420-CD4B-4CBD-AD37-A895925F54D5}" type="presOf" srcId="{105689F8-3EBF-4A8C-B740-C862D8376DF1}" destId="{021C5F0D-AD62-4347-ACD3-F33C1272261E}" srcOrd="0" destOrd="0" presId="urn:microsoft.com/office/officeart/2005/8/layout/vList5"/>
    <dgm:cxn modelId="{8FB62EC8-7603-47A4-9CE9-8FB437EEF18A}" srcId="{8387CC19-3BD9-476A-8958-E3FFEFA5E708}" destId="{338DBBC5-590F-48C3-93EC-F07376A664CA}" srcOrd="0" destOrd="0" parTransId="{703BE3D0-EF64-45C7-921E-C6E4AB2C8000}" sibTransId="{DA1CC7D9-9222-4FB0-AC76-BAD8E7A8C621}"/>
    <dgm:cxn modelId="{09C2474C-DC41-47E9-9BEB-6FCDBACB140D}" srcId="{105689F8-3EBF-4A8C-B740-C862D8376DF1}" destId="{E3686A7C-AFA7-45D7-A12B-609CD2A3C8DC}" srcOrd="0" destOrd="0" parTransId="{7C7A2272-13EE-4075-B644-88F8320AE51F}" sibTransId="{C3D383FA-F84F-40E2-83FB-C506C4C5FFA5}"/>
    <dgm:cxn modelId="{2A0643E2-743C-44C6-881F-BC40ABA78CFC}" type="presOf" srcId="{D172573F-20A9-4393-88E1-CEEC627B2D1C}" destId="{6E568A5E-3456-4232-842F-FA4E860E1237}" srcOrd="0" destOrd="0" presId="urn:microsoft.com/office/officeart/2005/8/layout/vList5"/>
    <dgm:cxn modelId="{BA7A7892-3DC2-4458-A495-1563D9D24065}" srcId="{73987E9C-E625-4929-9C24-7D95A6B91108}" destId="{A0CD5B1B-37E1-4800-84F1-535043E56ED9}" srcOrd="0" destOrd="0" parTransId="{E5779FAD-FDE1-4BBC-BD07-063750D94713}" sibTransId="{3970669A-08C9-4DB1-9D80-A12A5726616A}"/>
    <dgm:cxn modelId="{4683BCB3-9ECF-46E1-A111-F5BF7772AA8D}" type="presParOf" srcId="{2D71E5A1-2AE7-40A7-B209-0053E929409A}" destId="{8C351944-9948-4C22-80B9-50287817DC38}" srcOrd="0" destOrd="0" presId="urn:microsoft.com/office/officeart/2005/8/layout/vList5"/>
    <dgm:cxn modelId="{FD4D6FA5-C416-4AD6-A36B-41DD1D6009F1}" type="presParOf" srcId="{8C351944-9948-4C22-80B9-50287817DC38}" destId="{884A1886-816C-46CB-8A96-3A3E974AD419}" srcOrd="0" destOrd="0" presId="urn:microsoft.com/office/officeart/2005/8/layout/vList5"/>
    <dgm:cxn modelId="{BB0CF624-C343-474D-B5B4-EFD3792A05AE}" type="presParOf" srcId="{8C351944-9948-4C22-80B9-50287817DC38}" destId="{B97C87EF-95A7-433D-9790-680CE98EBE1B}" srcOrd="1" destOrd="0" presId="urn:microsoft.com/office/officeart/2005/8/layout/vList5"/>
    <dgm:cxn modelId="{C9390BAF-7501-468B-9511-4BAAC4E9D9AE}" type="presParOf" srcId="{2D71E5A1-2AE7-40A7-B209-0053E929409A}" destId="{1B934BE1-20D8-4C7C-AEA9-B7B38DE8D366}" srcOrd="1" destOrd="0" presId="urn:microsoft.com/office/officeart/2005/8/layout/vList5"/>
    <dgm:cxn modelId="{F308BB68-9025-432F-A15A-F797EE5C5629}" type="presParOf" srcId="{2D71E5A1-2AE7-40A7-B209-0053E929409A}" destId="{67DCF623-8437-4DC2-A1DE-F873EC3A3825}" srcOrd="2" destOrd="0" presId="urn:microsoft.com/office/officeart/2005/8/layout/vList5"/>
    <dgm:cxn modelId="{3D67DA76-4D7A-4A29-B819-C740E250E0A2}" type="presParOf" srcId="{67DCF623-8437-4DC2-A1DE-F873EC3A3825}" destId="{6E568A5E-3456-4232-842F-FA4E860E1237}" srcOrd="0" destOrd="0" presId="urn:microsoft.com/office/officeart/2005/8/layout/vList5"/>
    <dgm:cxn modelId="{B74652C8-A709-4917-BF9D-6E52161C6DE8}" type="presParOf" srcId="{67DCF623-8437-4DC2-A1DE-F873EC3A3825}" destId="{021C5F0D-AD62-4347-ACD3-F33C1272261E}" srcOrd="1" destOrd="0" presId="urn:microsoft.com/office/officeart/2005/8/layout/vList5"/>
    <dgm:cxn modelId="{B2A2AB9D-8916-4B92-A0AA-6C94EDD7970F}" type="presParOf" srcId="{2D71E5A1-2AE7-40A7-B209-0053E929409A}" destId="{1B558E65-2654-4241-B411-DDD7872EAB5C}" srcOrd="3" destOrd="0" presId="urn:microsoft.com/office/officeart/2005/8/layout/vList5"/>
    <dgm:cxn modelId="{B5702030-948E-45A3-89DB-4FABB084C9A6}" type="presParOf" srcId="{2D71E5A1-2AE7-40A7-B209-0053E929409A}" destId="{BB9D2B82-FC84-4088-9310-1A00170E1ABA}" srcOrd="4" destOrd="0" presId="urn:microsoft.com/office/officeart/2005/8/layout/vList5"/>
    <dgm:cxn modelId="{0270CA8F-8FDA-462D-BCB0-7E3B45D65B3B}" type="presParOf" srcId="{BB9D2B82-FC84-4088-9310-1A00170E1ABA}" destId="{717A8831-1AA8-4296-9F55-3CC19D652930}" srcOrd="0" destOrd="0" presId="urn:microsoft.com/office/officeart/2005/8/layout/vList5"/>
    <dgm:cxn modelId="{2EBD93E0-B8A6-4665-81D2-B10339C7A0BD}" type="presParOf" srcId="{BB9D2B82-FC84-4088-9310-1A00170E1ABA}" destId="{3F8E34BC-97D6-4079-9290-D7E9ADB534B4}" srcOrd="1" destOrd="0" presId="urn:microsoft.com/office/officeart/2005/8/layout/vList5"/>
    <dgm:cxn modelId="{78E77A1C-BEBF-4E6E-9392-B5D057196502}" type="presParOf" srcId="{2D71E5A1-2AE7-40A7-B209-0053E929409A}" destId="{2BCB0FE1-0905-4041-A47B-9C366F54D754}" srcOrd="5" destOrd="0" presId="urn:microsoft.com/office/officeart/2005/8/layout/vList5"/>
    <dgm:cxn modelId="{5A8F93E5-F352-4417-85C5-5B93E5CDE18D}" type="presParOf" srcId="{2D71E5A1-2AE7-40A7-B209-0053E929409A}" destId="{AD3D09E7-558C-4613-8FF5-93C98959E010}" srcOrd="6" destOrd="0" presId="urn:microsoft.com/office/officeart/2005/8/layout/vList5"/>
    <dgm:cxn modelId="{C538FF40-0FF3-4A06-9094-6A587A2B4F18}" type="presParOf" srcId="{AD3D09E7-558C-4613-8FF5-93C98959E010}" destId="{F2BE38F6-8026-44AE-86DA-7303F0A1CBDA}" srcOrd="0" destOrd="0" presId="urn:microsoft.com/office/officeart/2005/8/layout/vList5"/>
    <dgm:cxn modelId="{999DF34F-7CFF-4AEA-879E-75DC574CC6BA}" type="presParOf" srcId="{AD3D09E7-558C-4613-8FF5-93C98959E010}" destId="{60E65BD0-8C12-4812-9327-45193B02EF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8CE81-F47E-49AC-AD5E-A0FB9F3B585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5D8C9E-89B1-4FF1-8037-DFC74C00A92A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Article 96 of the Insurance Law</a:t>
          </a:r>
        </a:p>
      </dgm:t>
    </dgm:pt>
    <dgm:pt modelId="{FE084AEE-088D-40AC-8D6B-7B5DC371258C}" type="parTrans" cxnId="{9DC8F28C-8F34-4BCD-AFD8-0CB6BE96B8B5}">
      <dgm:prSet/>
      <dgm:spPr/>
      <dgm:t>
        <a:bodyPr/>
        <a:lstStyle/>
        <a:p>
          <a:endParaRPr lang="en-GB"/>
        </a:p>
      </dgm:t>
    </dgm:pt>
    <dgm:pt modelId="{C461E7FF-CF02-4DD3-B521-77EB998D0779}" type="sibTrans" cxnId="{9DC8F28C-8F34-4BCD-AFD8-0CB6BE96B8B5}">
      <dgm:prSet/>
      <dgm:spPr/>
      <dgm:t>
        <a:bodyPr/>
        <a:lstStyle/>
        <a:p>
          <a:endParaRPr lang="en-GB"/>
        </a:p>
      </dgm:t>
    </dgm:pt>
    <dgm:pt modelId="{639483CC-81B4-4BC0-AF5D-5472F89923E1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dirty="0" smtClean="0"/>
            <a:t>With CIRC approval, an insurance company can engage in:</a:t>
          </a:r>
        </a:p>
        <a:p>
          <a:r>
            <a:rPr lang="en-US" sz="1000" dirty="0" smtClean="0"/>
            <a:t>a) ceding reinsurance.</a:t>
          </a:r>
          <a:br>
            <a:rPr lang="en-US" sz="1000" dirty="0" smtClean="0"/>
          </a:br>
          <a:r>
            <a:rPr lang="en-US" sz="1000" dirty="0" smtClean="0"/>
            <a:t>b) ceded reinsurance</a:t>
          </a:r>
          <a:endParaRPr lang="en-GB" sz="1000" dirty="0"/>
        </a:p>
      </dgm:t>
    </dgm:pt>
    <dgm:pt modelId="{68315700-6E73-4FC7-B47F-8C16A7CD45A1}" type="parTrans" cxnId="{79D043FC-129A-4709-BF0E-EAACBC02319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4E2CC490-8AA7-4341-9D0E-71558BE613D1}" type="sibTrans" cxnId="{79D043FC-129A-4709-BF0E-EAACBC02319E}">
      <dgm:prSet/>
      <dgm:spPr/>
      <dgm:t>
        <a:bodyPr/>
        <a:lstStyle/>
        <a:p>
          <a:endParaRPr lang="en-GB"/>
        </a:p>
      </dgm:t>
    </dgm:pt>
    <dgm:pt modelId="{F973D55C-8E9B-440D-BC2F-7D9FF1B6E7D2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dirty="0" smtClean="0"/>
            <a:t>Reinsurance business may be conducted by a reinsurance company </a:t>
          </a:r>
          <a:endParaRPr lang="en-GB" sz="1000" dirty="0" smtClean="0"/>
        </a:p>
      </dgm:t>
    </dgm:pt>
    <dgm:pt modelId="{DD9A52BA-6146-404A-85BE-AA455EE39C34}" type="parTrans" cxnId="{31C725EE-381E-4AC6-A395-0B2A739A8BE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99E09A05-C3C3-41EF-B4AC-3566CBE85B68}" type="sibTrans" cxnId="{31C725EE-381E-4AC6-A395-0B2A739A8BE9}">
      <dgm:prSet/>
      <dgm:spPr/>
      <dgm:t>
        <a:bodyPr/>
        <a:lstStyle/>
        <a:p>
          <a:endParaRPr lang="en-GB"/>
        </a:p>
      </dgm:t>
    </dgm:pt>
    <dgm:pt modelId="{80D27BCC-3D29-4F16-A9E8-D8AD2F7BFAC6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CIRC Provisions on Administration of the Reinsurance Business </a:t>
          </a:r>
          <a:br>
            <a:rPr lang="en-US" b="1" dirty="0" smtClean="0"/>
          </a:br>
          <a:r>
            <a:rPr lang="en-US" b="1" dirty="0" smtClean="0"/>
            <a:t>(2015)</a:t>
          </a:r>
          <a:endParaRPr lang="en-GB" b="1" dirty="0" smtClean="0"/>
        </a:p>
      </dgm:t>
    </dgm:pt>
    <dgm:pt modelId="{6B151D66-FA78-45DC-9DD5-40B09CF195CF}" type="parTrans" cxnId="{86DEEBF5-2734-443F-B0DD-CD99EF13975D}">
      <dgm:prSet/>
      <dgm:spPr/>
      <dgm:t>
        <a:bodyPr/>
        <a:lstStyle/>
        <a:p>
          <a:endParaRPr lang="en-GB"/>
        </a:p>
      </dgm:t>
    </dgm:pt>
    <dgm:pt modelId="{191197D9-4DBC-43B8-AC78-44839634B684}" type="sibTrans" cxnId="{86DEEBF5-2734-443F-B0DD-CD99EF13975D}">
      <dgm:prSet/>
      <dgm:spPr/>
      <dgm:t>
        <a:bodyPr/>
        <a:lstStyle/>
        <a:p>
          <a:endParaRPr lang="en-GB"/>
        </a:p>
      </dgm:t>
    </dgm:pt>
    <dgm:pt modelId="{B8247E0C-98F2-4DD1-9B87-B3652E2AD15B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dirty="0" smtClean="0"/>
            <a:t>Reinsurance business are subject to the Provisions</a:t>
          </a:r>
          <a:endParaRPr lang="en-GB" sz="1000" dirty="0" smtClean="0"/>
        </a:p>
      </dgm:t>
    </dgm:pt>
    <dgm:pt modelId="{9B8872B7-ADAA-4B65-9906-54DE2D267484}" type="parTrans" cxnId="{8FFBEEFA-0E31-4457-89CF-E58146D8BB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49BF40C3-D87D-4A00-AFDE-B27C86972C86}" type="sibTrans" cxnId="{8FFBEEFA-0E31-4457-89CF-E58146D8BBDE}">
      <dgm:prSet/>
      <dgm:spPr/>
      <dgm:t>
        <a:bodyPr/>
        <a:lstStyle/>
        <a:p>
          <a:endParaRPr lang="en-GB"/>
        </a:p>
      </dgm:t>
    </dgm:pt>
    <dgm:pt modelId="{B92A75C0-356E-4D52-889D-440C47FE95F5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CIRC Provisions on Formation of Reinsurance Companies </a:t>
          </a:r>
          <a:br>
            <a:rPr lang="en-US" b="1" dirty="0" smtClean="0"/>
          </a:br>
          <a:r>
            <a:rPr lang="en-US" b="1" dirty="0" smtClean="0"/>
            <a:t>(2015)</a:t>
          </a:r>
          <a:endParaRPr lang="en-GB" b="1" dirty="0" smtClean="0"/>
        </a:p>
      </dgm:t>
    </dgm:pt>
    <dgm:pt modelId="{D4A43E7D-42CF-404F-8001-36623906D6EC}" type="sibTrans" cxnId="{773201F4-630D-48FB-A309-4897E15E7A9A}">
      <dgm:prSet/>
      <dgm:spPr/>
      <dgm:t>
        <a:bodyPr/>
        <a:lstStyle/>
        <a:p>
          <a:endParaRPr lang="en-GB"/>
        </a:p>
      </dgm:t>
    </dgm:pt>
    <dgm:pt modelId="{BB19B273-0358-4020-9CC9-C8C1C0EE367F}" type="parTrans" cxnId="{773201F4-630D-48FB-A309-4897E15E7A9A}">
      <dgm:prSet/>
      <dgm:spPr/>
      <dgm:t>
        <a:bodyPr/>
        <a:lstStyle/>
        <a:p>
          <a:endParaRPr lang="en-GB"/>
        </a:p>
      </dgm:t>
    </dgm:pt>
    <dgm:pt modelId="{CA38CC28-3379-4160-AE47-B13397FE5F2E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 smtClean="0"/>
            <a:t/>
          </a:r>
          <a:br>
            <a:rPr lang="en-GB" b="1" dirty="0" smtClean="0"/>
          </a:br>
          <a:r>
            <a:rPr lang="en-GB" b="1" dirty="0" smtClean="0"/>
            <a:t>CIRC Notice on</a:t>
          </a:r>
          <a:r>
            <a:rPr lang="en-US" b="1" dirty="0" smtClean="0"/>
            <a:t> Administration of Reinsurance Registration </a:t>
          </a:r>
          <a:br>
            <a:rPr lang="en-US" b="1" dirty="0" smtClean="0"/>
          </a:br>
          <a:r>
            <a:rPr lang="en-US" b="1" dirty="0" smtClean="0"/>
            <a:t>(2015)</a:t>
          </a:r>
          <a:endParaRPr lang="en-GB" b="1" dirty="0" smtClean="0"/>
        </a:p>
      </dgm:t>
    </dgm:pt>
    <dgm:pt modelId="{56E2B050-B613-41EF-BA7C-7EB7FA4E0063}" type="parTrans" cxnId="{8ABD0F3A-55DD-40DC-AB9C-FF0C2A162472}">
      <dgm:prSet/>
      <dgm:spPr/>
      <dgm:t>
        <a:bodyPr/>
        <a:lstStyle/>
        <a:p>
          <a:endParaRPr lang="en-GB"/>
        </a:p>
      </dgm:t>
    </dgm:pt>
    <dgm:pt modelId="{1F734A81-1E2A-45BD-A990-EE662E0D3913}" type="sibTrans" cxnId="{8ABD0F3A-55DD-40DC-AB9C-FF0C2A162472}">
      <dgm:prSet/>
      <dgm:spPr/>
      <dgm:t>
        <a:bodyPr/>
        <a:lstStyle/>
        <a:p>
          <a:endParaRPr lang="en-GB"/>
        </a:p>
      </dgm:t>
    </dgm:pt>
    <dgm:pt modelId="{C58FF40E-A8F8-4882-A358-3F04412BDAAD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000" dirty="0" smtClean="0"/>
            <a:t>All reinsurers and reinsurance brokers are required to register with the System</a:t>
          </a:r>
        </a:p>
      </dgm:t>
    </dgm:pt>
    <dgm:pt modelId="{BF770046-05D4-44C6-9298-78DF9440E595}" type="parTrans" cxnId="{32F6F014-42E8-4C2A-82B0-614969EDE04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7A1A4118-CCFB-475E-B085-9460C5495A15}" type="sibTrans" cxnId="{32F6F014-42E8-4C2A-82B0-614969EDE04A}">
      <dgm:prSet/>
      <dgm:spPr/>
      <dgm:t>
        <a:bodyPr/>
        <a:lstStyle/>
        <a:p>
          <a:endParaRPr lang="en-GB"/>
        </a:p>
      </dgm:t>
    </dgm:pt>
    <dgm:pt modelId="{D8ABFCA5-C81A-4C14-B735-FCCE55179BC7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 smtClean="0"/>
            <a:t>CIRC Notice on</a:t>
          </a:r>
          <a:r>
            <a:rPr lang="en-US" b="1" dirty="0" smtClean="0"/>
            <a:t> Matters Concerning Collateral Provided by Offshore Reinsurers </a:t>
          </a:r>
          <a:br>
            <a:rPr lang="en-US" b="1" dirty="0" smtClean="0"/>
          </a:br>
          <a:r>
            <a:rPr lang="en-US" b="1" dirty="0" smtClean="0"/>
            <a:t>(2017)</a:t>
          </a:r>
          <a:endParaRPr lang="en-GB" b="1" dirty="0" smtClean="0"/>
        </a:p>
      </dgm:t>
    </dgm:pt>
    <dgm:pt modelId="{657B2003-E9EF-4F82-B658-D4845CB7B0ED}" type="parTrans" cxnId="{F7FE52F8-6107-4491-A9D1-FB93199A50E3}">
      <dgm:prSet/>
      <dgm:spPr/>
      <dgm:t>
        <a:bodyPr/>
        <a:lstStyle/>
        <a:p>
          <a:endParaRPr lang="en-GB"/>
        </a:p>
      </dgm:t>
    </dgm:pt>
    <dgm:pt modelId="{4EB1E067-47A6-4989-80BF-A5C01E85C1B7}" type="sibTrans" cxnId="{F7FE52F8-6107-4491-A9D1-FB93199A50E3}">
      <dgm:prSet/>
      <dgm:spPr/>
      <dgm:t>
        <a:bodyPr/>
        <a:lstStyle/>
        <a:p>
          <a:endParaRPr lang="en-GB"/>
        </a:p>
      </dgm:t>
    </dgm:pt>
    <dgm:pt modelId="{701F2A32-71DE-405A-A490-DD24195F971B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000" dirty="0" smtClean="0"/>
            <a:t>A PRC cedant may request its off-shore reinsurer to provide collateral </a:t>
          </a:r>
        </a:p>
      </dgm:t>
    </dgm:pt>
    <dgm:pt modelId="{A2EB87D1-3B31-43EF-8F66-DD4D809A85E1}" type="parTrans" cxnId="{4D679BF8-3CA2-4816-A2EF-E1D2578B407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4757B077-90DC-4DC6-908A-3F0C5A393DD0}" type="sibTrans" cxnId="{4D679BF8-3CA2-4816-A2EF-E1D2578B4077}">
      <dgm:prSet/>
      <dgm:spPr/>
      <dgm:t>
        <a:bodyPr/>
        <a:lstStyle/>
        <a:p>
          <a:endParaRPr lang="en-GB"/>
        </a:p>
      </dgm:t>
    </dgm:pt>
    <dgm:pt modelId="{7929126E-4EB8-4956-9745-38F4AD38B902}" type="pres">
      <dgm:prSet presAssocID="{4F98CE81-F47E-49AC-AD5E-A0FB9F3B58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53B742-DB38-44EA-92DD-01F2458C41E5}" type="pres">
      <dgm:prSet presAssocID="{935D8C9E-89B1-4FF1-8037-DFC74C00A92A}" presName="root" presStyleCnt="0"/>
      <dgm:spPr/>
    </dgm:pt>
    <dgm:pt modelId="{35009E59-E8BC-48CF-A34C-51981392C597}" type="pres">
      <dgm:prSet presAssocID="{935D8C9E-89B1-4FF1-8037-DFC74C00A92A}" presName="rootComposite" presStyleCnt="0"/>
      <dgm:spPr/>
    </dgm:pt>
    <dgm:pt modelId="{675FC5A6-9633-46CD-B504-614039F5E3D4}" type="pres">
      <dgm:prSet presAssocID="{935D8C9E-89B1-4FF1-8037-DFC74C00A92A}" presName="rootText" presStyleLbl="node1" presStyleIdx="0" presStyleCnt="5" custScaleX="99529" custScaleY="193373" custLinFactY="-22454" custLinFactNeighborX="-404" custLinFactNeighborY="-100000"/>
      <dgm:spPr/>
      <dgm:t>
        <a:bodyPr/>
        <a:lstStyle/>
        <a:p>
          <a:endParaRPr lang="en-GB"/>
        </a:p>
      </dgm:t>
    </dgm:pt>
    <dgm:pt modelId="{75598752-2AC5-4B53-80F7-C1E30DBC34C2}" type="pres">
      <dgm:prSet presAssocID="{935D8C9E-89B1-4FF1-8037-DFC74C00A92A}" presName="rootConnector" presStyleLbl="node1" presStyleIdx="0" presStyleCnt="5"/>
      <dgm:spPr/>
      <dgm:t>
        <a:bodyPr/>
        <a:lstStyle/>
        <a:p>
          <a:endParaRPr lang="en-GB"/>
        </a:p>
      </dgm:t>
    </dgm:pt>
    <dgm:pt modelId="{8A376615-8E47-42B1-8AE2-55D2C94AA4DF}" type="pres">
      <dgm:prSet presAssocID="{935D8C9E-89B1-4FF1-8037-DFC74C00A92A}" presName="childShape" presStyleCnt="0"/>
      <dgm:spPr/>
    </dgm:pt>
    <dgm:pt modelId="{96E5D174-4E1D-4BEF-9C96-F76C51E7BF9D}" type="pres">
      <dgm:prSet presAssocID="{68315700-6E73-4FC7-B47F-8C16A7CD45A1}" presName="Name13" presStyleLbl="parChTrans1D2" presStyleIdx="0" presStyleCnt="5"/>
      <dgm:spPr/>
      <dgm:t>
        <a:bodyPr/>
        <a:lstStyle/>
        <a:p>
          <a:endParaRPr lang="en-GB"/>
        </a:p>
      </dgm:t>
    </dgm:pt>
    <dgm:pt modelId="{89E71BD5-A5AD-422E-9C43-F3511C5B855E}" type="pres">
      <dgm:prSet presAssocID="{639483CC-81B4-4BC0-AF5D-5472F89923E1}" presName="childText" presStyleLbl="bgAcc1" presStyleIdx="0" presStyleCnt="5" custScaleX="92500" custScaleY="228253" custLinFactNeighborX="825" custLinFactNeighborY="-3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4B194-D202-4A53-8F54-933ADA9F0FF5}" type="pres">
      <dgm:prSet presAssocID="{B92A75C0-356E-4D52-889D-440C47FE95F5}" presName="root" presStyleCnt="0"/>
      <dgm:spPr/>
    </dgm:pt>
    <dgm:pt modelId="{E26385F6-BF64-4AF3-9A98-627F4073E224}" type="pres">
      <dgm:prSet presAssocID="{B92A75C0-356E-4D52-889D-440C47FE95F5}" presName="rootComposite" presStyleCnt="0"/>
      <dgm:spPr/>
    </dgm:pt>
    <dgm:pt modelId="{03871AB7-4AFE-4267-909B-9ED4F3D959D1}" type="pres">
      <dgm:prSet presAssocID="{B92A75C0-356E-4D52-889D-440C47FE95F5}" presName="rootText" presStyleLbl="node1" presStyleIdx="1" presStyleCnt="5" custScaleX="99529" custScaleY="193373" custLinFactY="-22454" custLinFactNeighborX="-404" custLinFactNeighborY="-100000"/>
      <dgm:spPr/>
      <dgm:t>
        <a:bodyPr/>
        <a:lstStyle/>
        <a:p>
          <a:endParaRPr lang="en-GB"/>
        </a:p>
      </dgm:t>
    </dgm:pt>
    <dgm:pt modelId="{3DF29436-33FA-4B2D-8EBD-DE6B556B29E9}" type="pres">
      <dgm:prSet presAssocID="{B92A75C0-356E-4D52-889D-440C47FE95F5}" presName="rootConnector" presStyleLbl="node1" presStyleIdx="1" presStyleCnt="5"/>
      <dgm:spPr/>
      <dgm:t>
        <a:bodyPr/>
        <a:lstStyle/>
        <a:p>
          <a:endParaRPr lang="en-GB"/>
        </a:p>
      </dgm:t>
    </dgm:pt>
    <dgm:pt modelId="{6D270235-7762-4289-9D6F-EE654003C109}" type="pres">
      <dgm:prSet presAssocID="{B92A75C0-356E-4D52-889D-440C47FE95F5}" presName="childShape" presStyleCnt="0"/>
      <dgm:spPr/>
    </dgm:pt>
    <dgm:pt modelId="{0360A6AE-B8CE-49A7-9189-F722FFA2DEAC}" type="pres">
      <dgm:prSet presAssocID="{DD9A52BA-6146-404A-85BE-AA455EE39C34}" presName="Name13" presStyleLbl="parChTrans1D2" presStyleIdx="1" presStyleCnt="5"/>
      <dgm:spPr/>
      <dgm:t>
        <a:bodyPr/>
        <a:lstStyle/>
        <a:p>
          <a:endParaRPr lang="en-GB"/>
        </a:p>
      </dgm:t>
    </dgm:pt>
    <dgm:pt modelId="{D0CF07C1-9086-43DA-90EB-F6AD3B46669B}" type="pres">
      <dgm:prSet presAssocID="{F973D55C-8E9B-440D-BC2F-7D9FF1B6E7D2}" presName="childText" presStyleLbl="bgAcc1" presStyleIdx="1" presStyleCnt="5" custScaleX="92500" custScaleY="228253" custLinFactNeighborX="825" custLinFactNeighborY="-3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2740-7151-4118-A598-D4CE47F6CB4A}" type="pres">
      <dgm:prSet presAssocID="{80D27BCC-3D29-4F16-A9E8-D8AD2F7BFAC6}" presName="root" presStyleCnt="0"/>
      <dgm:spPr/>
    </dgm:pt>
    <dgm:pt modelId="{6EB53109-0373-42A7-A70F-9663FEBE61D0}" type="pres">
      <dgm:prSet presAssocID="{80D27BCC-3D29-4F16-A9E8-D8AD2F7BFAC6}" presName="rootComposite" presStyleCnt="0"/>
      <dgm:spPr/>
    </dgm:pt>
    <dgm:pt modelId="{C3EDC9A2-3A74-45D5-A20B-4A590F0F8527}" type="pres">
      <dgm:prSet presAssocID="{80D27BCC-3D29-4F16-A9E8-D8AD2F7BFAC6}" presName="rootText" presStyleLbl="node1" presStyleIdx="2" presStyleCnt="5" custScaleX="99529" custScaleY="193373" custLinFactY="-22454" custLinFactNeighborX="-404" custLinFactNeighborY="-100000"/>
      <dgm:spPr/>
      <dgm:t>
        <a:bodyPr/>
        <a:lstStyle/>
        <a:p>
          <a:endParaRPr lang="en-GB"/>
        </a:p>
      </dgm:t>
    </dgm:pt>
    <dgm:pt modelId="{E64544CF-1EEA-4B82-927B-7E35BA7BAF04}" type="pres">
      <dgm:prSet presAssocID="{80D27BCC-3D29-4F16-A9E8-D8AD2F7BFAC6}" presName="rootConnector" presStyleLbl="node1" presStyleIdx="2" presStyleCnt="5"/>
      <dgm:spPr/>
      <dgm:t>
        <a:bodyPr/>
        <a:lstStyle/>
        <a:p>
          <a:endParaRPr lang="en-GB"/>
        </a:p>
      </dgm:t>
    </dgm:pt>
    <dgm:pt modelId="{DE0DA9BA-3A8E-46DF-90FD-C130D6D77E77}" type="pres">
      <dgm:prSet presAssocID="{80D27BCC-3D29-4F16-A9E8-D8AD2F7BFAC6}" presName="childShape" presStyleCnt="0"/>
      <dgm:spPr/>
    </dgm:pt>
    <dgm:pt modelId="{5A72DA50-4498-41E5-959D-865A942E6F07}" type="pres">
      <dgm:prSet presAssocID="{9B8872B7-ADAA-4B65-9906-54DE2D267484}" presName="Name13" presStyleLbl="parChTrans1D2" presStyleIdx="2" presStyleCnt="5"/>
      <dgm:spPr/>
      <dgm:t>
        <a:bodyPr/>
        <a:lstStyle/>
        <a:p>
          <a:endParaRPr lang="en-GB"/>
        </a:p>
      </dgm:t>
    </dgm:pt>
    <dgm:pt modelId="{3096DEA5-7C1F-45C6-89D9-D37B20C3EE3B}" type="pres">
      <dgm:prSet presAssocID="{B8247E0C-98F2-4DD1-9B87-B3652E2AD15B}" presName="childText" presStyleLbl="bgAcc1" presStyleIdx="2" presStyleCnt="5" custScaleX="92500" custScaleY="228253" custLinFactNeighborX="825" custLinFactNeighborY="-3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F4669-92B1-46C5-97E0-7B49CA1CFCFD}" type="pres">
      <dgm:prSet presAssocID="{CA38CC28-3379-4160-AE47-B13397FE5F2E}" presName="root" presStyleCnt="0"/>
      <dgm:spPr/>
    </dgm:pt>
    <dgm:pt modelId="{90D6BD5A-D54B-40F9-B2CC-807F9409BE14}" type="pres">
      <dgm:prSet presAssocID="{CA38CC28-3379-4160-AE47-B13397FE5F2E}" presName="rootComposite" presStyleCnt="0"/>
      <dgm:spPr/>
    </dgm:pt>
    <dgm:pt modelId="{4A90C982-5EC9-442E-9B04-FD734300DA6B}" type="pres">
      <dgm:prSet presAssocID="{CA38CC28-3379-4160-AE47-B13397FE5F2E}" presName="rootText" presStyleLbl="node1" presStyleIdx="3" presStyleCnt="5" custScaleX="99529" custScaleY="193373" custLinFactY="-22454" custLinFactNeighborX="-404" custLinFactNeighborY="-100000"/>
      <dgm:spPr/>
      <dgm:t>
        <a:bodyPr/>
        <a:lstStyle/>
        <a:p>
          <a:endParaRPr lang="en-GB"/>
        </a:p>
      </dgm:t>
    </dgm:pt>
    <dgm:pt modelId="{A854EB23-7BB2-40DE-834A-96F764B72C24}" type="pres">
      <dgm:prSet presAssocID="{CA38CC28-3379-4160-AE47-B13397FE5F2E}" presName="rootConnector" presStyleLbl="node1" presStyleIdx="3" presStyleCnt="5"/>
      <dgm:spPr/>
      <dgm:t>
        <a:bodyPr/>
        <a:lstStyle/>
        <a:p>
          <a:endParaRPr lang="en-GB"/>
        </a:p>
      </dgm:t>
    </dgm:pt>
    <dgm:pt modelId="{F6F035FF-4B3F-4767-9600-48F812DFC4FA}" type="pres">
      <dgm:prSet presAssocID="{CA38CC28-3379-4160-AE47-B13397FE5F2E}" presName="childShape" presStyleCnt="0"/>
      <dgm:spPr/>
    </dgm:pt>
    <dgm:pt modelId="{EDA14791-29EA-4938-8A33-88C1DB501875}" type="pres">
      <dgm:prSet presAssocID="{BF770046-05D4-44C6-9298-78DF9440E595}" presName="Name13" presStyleLbl="parChTrans1D2" presStyleIdx="3" presStyleCnt="5"/>
      <dgm:spPr/>
      <dgm:t>
        <a:bodyPr/>
        <a:lstStyle/>
        <a:p>
          <a:endParaRPr lang="en-GB"/>
        </a:p>
      </dgm:t>
    </dgm:pt>
    <dgm:pt modelId="{3E46DC31-71C2-4F55-8274-075986F928A3}" type="pres">
      <dgm:prSet presAssocID="{C58FF40E-A8F8-4882-A358-3F04412BDAAD}" presName="childText" presStyleLbl="bgAcc1" presStyleIdx="3" presStyleCnt="5" custScaleX="92500" custScaleY="228253" custLinFactNeighborX="825" custLinFactNeighborY="-3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E81ED3-BAED-4046-A48E-77335FC302E7}" type="pres">
      <dgm:prSet presAssocID="{D8ABFCA5-C81A-4C14-B735-FCCE55179BC7}" presName="root" presStyleCnt="0"/>
      <dgm:spPr/>
    </dgm:pt>
    <dgm:pt modelId="{B613B0AA-ED0D-4051-BD08-0299BBEC7B17}" type="pres">
      <dgm:prSet presAssocID="{D8ABFCA5-C81A-4C14-B735-FCCE55179BC7}" presName="rootComposite" presStyleCnt="0"/>
      <dgm:spPr/>
    </dgm:pt>
    <dgm:pt modelId="{5A76AC2C-226E-487B-99FC-F7556169D7CE}" type="pres">
      <dgm:prSet presAssocID="{D8ABFCA5-C81A-4C14-B735-FCCE55179BC7}" presName="rootText" presStyleLbl="node1" presStyleIdx="4" presStyleCnt="5" custScaleX="99529" custScaleY="193373" custLinFactY="-22454" custLinFactNeighborX="-404" custLinFactNeighborY="-100000"/>
      <dgm:spPr/>
      <dgm:t>
        <a:bodyPr/>
        <a:lstStyle/>
        <a:p>
          <a:endParaRPr lang="en-GB"/>
        </a:p>
      </dgm:t>
    </dgm:pt>
    <dgm:pt modelId="{6DD2149B-BA34-4335-8EB4-EBF3F8ED8CB2}" type="pres">
      <dgm:prSet presAssocID="{D8ABFCA5-C81A-4C14-B735-FCCE55179BC7}" presName="rootConnector" presStyleLbl="node1" presStyleIdx="4" presStyleCnt="5"/>
      <dgm:spPr/>
      <dgm:t>
        <a:bodyPr/>
        <a:lstStyle/>
        <a:p>
          <a:endParaRPr lang="en-GB"/>
        </a:p>
      </dgm:t>
    </dgm:pt>
    <dgm:pt modelId="{EF20C9B4-8C9C-4BBC-BE40-9F44B8503816}" type="pres">
      <dgm:prSet presAssocID="{D8ABFCA5-C81A-4C14-B735-FCCE55179BC7}" presName="childShape" presStyleCnt="0"/>
      <dgm:spPr/>
    </dgm:pt>
    <dgm:pt modelId="{FAB86BE5-BC71-4E1E-9B9F-7C63F2492047}" type="pres">
      <dgm:prSet presAssocID="{A2EB87D1-3B31-43EF-8F66-DD4D809A85E1}" presName="Name13" presStyleLbl="parChTrans1D2" presStyleIdx="4" presStyleCnt="5"/>
      <dgm:spPr/>
      <dgm:t>
        <a:bodyPr/>
        <a:lstStyle/>
        <a:p>
          <a:endParaRPr lang="en-GB"/>
        </a:p>
      </dgm:t>
    </dgm:pt>
    <dgm:pt modelId="{05865F03-D2CA-4DC7-917A-5B3013F79DE3}" type="pres">
      <dgm:prSet presAssocID="{701F2A32-71DE-405A-A490-DD24195F971B}" presName="childText" presStyleLbl="bgAcc1" presStyleIdx="4" presStyleCnt="5" custScaleX="92500" custScaleY="228253" custLinFactNeighborX="825" custLinFactNeighborY="-3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5EEB26-CDB7-4F59-B0A7-7A052224BEB1}" type="presOf" srcId="{B92A75C0-356E-4D52-889D-440C47FE95F5}" destId="{03871AB7-4AFE-4267-909B-9ED4F3D959D1}" srcOrd="0" destOrd="0" presId="urn:microsoft.com/office/officeart/2005/8/layout/hierarchy3"/>
    <dgm:cxn modelId="{FC9D8AA2-C9DE-4D64-B035-BBB3217ADB5E}" type="presOf" srcId="{C58FF40E-A8F8-4882-A358-3F04412BDAAD}" destId="{3E46DC31-71C2-4F55-8274-075986F928A3}" srcOrd="0" destOrd="0" presId="urn:microsoft.com/office/officeart/2005/8/layout/hierarchy3"/>
    <dgm:cxn modelId="{8FFBEEFA-0E31-4457-89CF-E58146D8BBDE}" srcId="{80D27BCC-3D29-4F16-A9E8-D8AD2F7BFAC6}" destId="{B8247E0C-98F2-4DD1-9B87-B3652E2AD15B}" srcOrd="0" destOrd="0" parTransId="{9B8872B7-ADAA-4B65-9906-54DE2D267484}" sibTransId="{49BF40C3-D87D-4A00-AFDE-B27C86972C86}"/>
    <dgm:cxn modelId="{9DC8F28C-8F34-4BCD-AFD8-0CB6BE96B8B5}" srcId="{4F98CE81-F47E-49AC-AD5E-A0FB9F3B585B}" destId="{935D8C9E-89B1-4FF1-8037-DFC74C00A92A}" srcOrd="0" destOrd="0" parTransId="{FE084AEE-088D-40AC-8D6B-7B5DC371258C}" sibTransId="{C461E7FF-CF02-4DD3-B521-77EB998D0779}"/>
    <dgm:cxn modelId="{B811B616-2171-4868-9617-3F3827F348C6}" type="presOf" srcId="{F973D55C-8E9B-440D-BC2F-7D9FF1B6E7D2}" destId="{D0CF07C1-9086-43DA-90EB-F6AD3B46669B}" srcOrd="0" destOrd="0" presId="urn:microsoft.com/office/officeart/2005/8/layout/hierarchy3"/>
    <dgm:cxn modelId="{2B9FD904-C4E6-435F-8F7A-94648A6EB288}" type="presOf" srcId="{B8247E0C-98F2-4DD1-9B87-B3652E2AD15B}" destId="{3096DEA5-7C1F-45C6-89D9-D37B20C3EE3B}" srcOrd="0" destOrd="0" presId="urn:microsoft.com/office/officeart/2005/8/layout/hierarchy3"/>
    <dgm:cxn modelId="{9A2BA8CE-5154-4BB4-B9E0-102AC1CF3454}" type="presOf" srcId="{935D8C9E-89B1-4FF1-8037-DFC74C00A92A}" destId="{675FC5A6-9633-46CD-B504-614039F5E3D4}" srcOrd="0" destOrd="0" presId="urn:microsoft.com/office/officeart/2005/8/layout/hierarchy3"/>
    <dgm:cxn modelId="{32F6F014-42E8-4C2A-82B0-614969EDE04A}" srcId="{CA38CC28-3379-4160-AE47-B13397FE5F2E}" destId="{C58FF40E-A8F8-4882-A358-3F04412BDAAD}" srcOrd="0" destOrd="0" parTransId="{BF770046-05D4-44C6-9298-78DF9440E595}" sibTransId="{7A1A4118-CCFB-475E-B085-9460C5495A15}"/>
    <dgm:cxn modelId="{4C4A7B9D-4D55-4E25-BB05-6FBFD2AA613D}" type="presOf" srcId="{CA38CC28-3379-4160-AE47-B13397FE5F2E}" destId="{4A90C982-5EC9-442E-9B04-FD734300DA6B}" srcOrd="0" destOrd="0" presId="urn:microsoft.com/office/officeart/2005/8/layout/hierarchy3"/>
    <dgm:cxn modelId="{474EAC06-1CC3-483A-8506-282FFE1A84B8}" type="presOf" srcId="{80D27BCC-3D29-4F16-A9E8-D8AD2F7BFAC6}" destId="{C3EDC9A2-3A74-45D5-A20B-4A590F0F8527}" srcOrd="0" destOrd="0" presId="urn:microsoft.com/office/officeart/2005/8/layout/hierarchy3"/>
    <dgm:cxn modelId="{A9C2BB3E-ABB3-48D7-A88E-04DE8222F20A}" type="presOf" srcId="{A2EB87D1-3B31-43EF-8F66-DD4D809A85E1}" destId="{FAB86BE5-BC71-4E1E-9B9F-7C63F2492047}" srcOrd="0" destOrd="0" presId="urn:microsoft.com/office/officeart/2005/8/layout/hierarchy3"/>
    <dgm:cxn modelId="{86DEEBF5-2734-443F-B0DD-CD99EF13975D}" srcId="{4F98CE81-F47E-49AC-AD5E-A0FB9F3B585B}" destId="{80D27BCC-3D29-4F16-A9E8-D8AD2F7BFAC6}" srcOrd="2" destOrd="0" parTransId="{6B151D66-FA78-45DC-9DD5-40B09CF195CF}" sibTransId="{191197D9-4DBC-43B8-AC78-44839634B684}"/>
    <dgm:cxn modelId="{79D043FC-129A-4709-BF0E-EAACBC02319E}" srcId="{935D8C9E-89B1-4FF1-8037-DFC74C00A92A}" destId="{639483CC-81B4-4BC0-AF5D-5472F89923E1}" srcOrd="0" destOrd="0" parTransId="{68315700-6E73-4FC7-B47F-8C16A7CD45A1}" sibTransId="{4E2CC490-8AA7-4341-9D0E-71558BE613D1}"/>
    <dgm:cxn modelId="{F4ADCAC9-BDD8-474E-8901-A34C7124B3EA}" type="presOf" srcId="{CA38CC28-3379-4160-AE47-B13397FE5F2E}" destId="{A854EB23-7BB2-40DE-834A-96F764B72C24}" srcOrd="1" destOrd="0" presId="urn:microsoft.com/office/officeart/2005/8/layout/hierarchy3"/>
    <dgm:cxn modelId="{4D679BF8-3CA2-4816-A2EF-E1D2578B4077}" srcId="{D8ABFCA5-C81A-4C14-B735-FCCE55179BC7}" destId="{701F2A32-71DE-405A-A490-DD24195F971B}" srcOrd="0" destOrd="0" parTransId="{A2EB87D1-3B31-43EF-8F66-DD4D809A85E1}" sibTransId="{4757B077-90DC-4DC6-908A-3F0C5A393DD0}"/>
    <dgm:cxn modelId="{4DE9CA42-6750-470C-B9CD-CA468F87D3D1}" type="presOf" srcId="{D8ABFCA5-C81A-4C14-B735-FCCE55179BC7}" destId="{5A76AC2C-226E-487B-99FC-F7556169D7CE}" srcOrd="0" destOrd="0" presId="urn:microsoft.com/office/officeart/2005/8/layout/hierarchy3"/>
    <dgm:cxn modelId="{8ABD0F3A-55DD-40DC-AB9C-FF0C2A162472}" srcId="{4F98CE81-F47E-49AC-AD5E-A0FB9F3B585B}" destId="{CA38CC28-3379-4160-AE47-B13397FE5F2E}" srcOrd="3" destOrd="0" parTransId="{56E2B050-B613-41EF-BA7C-7EB7FA4E0063}" sibTransId="{1F734A81-1E2A-45BD-A990-EE662E0D3913}"/>
    <dgm:cxn modelId="{063CEEFE-5258-400F-A331-1BAD1F6D9135}" type="presOf" srcId="{D8ABFCA5-C81A-4C14-B735-FCCE55179BC7}" destId="{6DD2149B-BA34-4335-8EB4-EBF3F8ED8CB2}" srcOrd="1" destOrd="0" presId="urn:microsoft.com/office/officeart/2005/8/layout/hierarchy3"/>
    <dgm:cxn modelId="{31C725EE-381E-4AC6-A395-0B2A739A8BE9}" srcId="{B92A75C0-356E-4D52-889D-440C47FE95F5}" destId="{F973D55C-8E9B-440D-BC2F-7D9FF1B6E7D2}" srcOrd="0" destOrd="0" parTransId="{DD9A52BA-6146-404A-85BE-AA455EE39C34}" sibTransId="{99E09A05-C3C3-41EF-B4AC-3566CBE85B68}"/>
    <dgm:cxn modelId="{032E0138-AC46-49D2-ACEA-4839E40DD7FE}" type="presOf" srcId="{B92A75C0-356E-4D52-889D-440C47FE95F5}" destId="{3DF29436-33FA-4B2D-8EBD-DE6B556B29E9}" srcOrd="1" destOrd="0" presId="urn:microsoft.com/office/officeart/2005/8/layout/hierarchy3"/>
    <dgm:cxn modelId="{6E6A22CA-F53C-48C3-AE3E-73FDCEA97D1D}" type="presOf" srcId="{935D8C9E-89B1-4FF1-8037-DFC74C00A92A}" destId="{75598752-2AC5-4B53-80F7-C1E30DBC34C2}" srcOrd="1" destOrd="0" presId="urn:microsoft.com/office/officeart/2005/8/layout/hierarchy3"/>
    <dgm:cxn modelId="{E380FC6B-434F-4700-B3AF-A39F2C6FB786}" type="presOf" srcId="{701F2A32-71DE-405A-A490-DD24195F971B}" destId="{05865F03-D2CA-4DC7-917A-5B3013F79DE3}" srcOrd="0" destOrd="0" presId="urn:microsoft.com/office/officeart/2005/8/layout/hierarchy3"/>
    <dgm:cxn modelId="{773201F4-630D-48FB-A309-4897E15E7A9A}" srcId="{4F98CE81-F47E-49AC-AD5E-A0FB9F3B585B}" destId="{B92A75C0-356E-4D52-889D-440C47FE95F5}" srcOrd="1" destOrd="0" parTransId="{BB19B273-0358-4020-9CC9-C8C1C0EE367F}" sibTransId="{D4A43E7D-42CF-404F-8001-36623906D6EC}"/>
    <dgm:cxn modelId="{B7D149CA-9896-4CFD-BAD1-E53E011B2A97}" type="presOf" srcId="{DD9A52BA-6146-404A-85BE-AA455EE39C34}" destId="{0360A6AE-B8CE-49A7-9189-F722FFA2DEAC}" srcOrd="0" destOrd="0" presId="urn:microsoft.com/office/officeart/2005/8/layout/hierarchy3"/>
    <dgm:cxn modelId="{D9D5FC15-60E3-4927-ABBC-D7E2148F50B2}" type="presOf" srcId="{639483CC-81B4-4BC0-AF5D-5472F89923E1}" destId="{89E71BD5-A5AD-422E-9C43-F3511C5B855E}" srcOrd="0" destOrd="0" presId="urn:microsoft.com/office/officeart/2005/8/layout/hierarchy3"/>
    <dgm:cxn modelId="{F7FE52F8-6107-4491-A9D1-FB93199A50E3}" srcId="{4F98CE81-F47E-49AC-AD5E-A0FB9F3B585B}" destId="{D8ABFCA5-C81A-4C14-B735-FCCE55179BC7}" srcOrd="4" destOrd="0" parTransId="{657B2003-E9EF-4F82-B658-D4845CB7B0ED}" sibTransId="{4EB1E067-47A6-4989-80BF-A5C01E85C1B7}"/>
    <dgm:cxn modelId="{3E29D961-BBFF-4A04-B069-2F284C054FAB}" type="presOf" srcId="{80D27BCC-3D29-4F16-A9E8-D8AD2F7BFAC6}" destId="{E64544CF-1EEA-4B82-927B-7E35BA7BAF04}" srcOrd="1" destOrd="0" presId="urn:microsoft.com/office/officeart/2005/8/layout/hierarchy3"/>
    <dgm:cxn modelId="{DDEA4FD5-CEB9-4120-898B-EC6DF1508DE6}" type="presOf" srcId="{BF770046-05D4-44C6-9298-78DF9440E595}" destId="{EDA14791-29EA-4938-8A33-88C1DB501875}" srcOrd="0" destOrd="0" presId="urn:microsoft.com/office/officeart/2005/8/layout/hierarchy3"/>
    <dgm:cxn modelId="{01E74409-340F-4056-838B-51919194B6C9}" type="presOf" srcId="{68315700-6E73-4FC7-B47F-8C16A7CD45A1}" destId="{96E5D174-4E1D-4BEF-9C96-F76C51E7BF9D}" srcOrd="0" destOrd="0" presId="urn:microsoft.com/office/officeart/2005/8/layout/hierarchy3"/>
    <dgm:cxn modelId="{67AECF66-523B-4619-BF42-534F6D00B22A}" type="presOf" srcId="{4F98CE81-F47E-49AC-AD5E-A0FB9F3B585B}" destId="{7929126E-4EB8-4956-9745-38F4AD38B902}" srcOrd="0" destOrd="0" presId="urn:microsoft.com/office/officeart/2005/8/layout/hierarchy3"/>
    <dgm:cxn modelId="{C892C36B-686A-43FB-ADDB-A78B44E94DA3}" type="presOf" srcId="{9B8872B7-ADAA-4B65-9906-54DE2D267484}" destId="{5A72DA50-4498-41E5-959D-865A942E6F07}" srcOrd="0" destOrd="0" presId="urn:microsoft.com/office/officeart/2005/8/layout/hierarchy3"/>
    <dgm:cxn modelId="{7B02EC76-D9C0-4E77-9ACD-02E39EB8F9B3}" type="presParOf" srcId="{7929126E-4EB8-4956-9745-38F4AD38B902}" destId="{F053B742-DB38-44EA-92DD-01F2458C41E5}" srcOrd="0" destOrd="0" presId="urn:microsoft.com/office/officeart/2005/8/layout/hierarchy3"/>
    <dgm:cxn modelId="{C9472F28-9980-4E50-8082-5991AC7DC16A}" type="presParOf" srcId="{F053B742-DB38-44EA-92DD-01F2458C41E5}" destId="{35009E59-E8BC-48CF-A34C-51981392C597}" srcOrd="0" destOrd="0" presId="urn:microsoft.com/office/officeart/2005/8/layout/hierarchy3"/>
    <dgm:cxn modelId="{6214BA46-0E00-46FF-A0E9-C5E88200E362}" type="presParOf" srcId="{35009E59-E8BC-48CF-A34C-51981392C597}" destId="{675FC5A6-9633-46CD-B504-614039F5E3D4}" srcOrd="0" destOrd="0" presId="urn:microsoft.com/office/officeart/2005/8/layout/hierarchy3"/>
    <dgm:cxn modelId="{9A34D207-6BDE-48AB-8142-EF07CB9F26B1}" type="presParOf" srcId="{35009E59-E8BC-48CF-A34C-51981392C597}" destId="{75598752-2AC5-4B53-80F7-C1E30DBC34C2}" srcOrd="1" destOrd="0" presId="urn:microsoft.com/office/officeart/2005/8/layout/hierarchy3"/>
    <dgm:cxn modelId="{F8F20578-D5BB-46F2-9C47-99B68432FA68}" type="presParOf" srcId="{F053B742-DB38-44EA-92DD-01F2458C41E5}" destId="{8A376615-8E47-42B1-8AE2-55D2C94AA4DF}" srcOrd="1" destOrd="0" presId="urn:microsoft.com/office/officeart/2005/8/layout/hierarchy3"/>
    <dgm:cxn modelId="{8F096E13-7859-457F-A8C3-A42F01A835FD}" type="presParOf" srcId="{8A376615-8E47-42B1-8AE2-55D2C94AA4DF}" destId="{96E5D174-4E1D-4BEF-9C96-F76C51E7BF9D}" srcOrd="0" destOrd="0" presId="urn:microsoft.com/office/officeart/2005/8/layout/hierarchy3"/>
    <dgm:cxn modelId="{4314958D-0E97-4216-8428-5AEB7ECF7E72}" type="presParOf" srcId="{8A376615-8E47-42B1-8AE2-55D2C94AA4DF}" destId="{89E71BD5-A5AD-422E-9C43-F3511C5B855E}" srcOrd="1" destOrd="0" presId="urn:microsoft.com/office/officeart/2005/8/layout/hierarchy3"/>
    <dgm:cxn modelId="{BEF299B8-F981-44C8-B373-5A6FA9FB44D3}" type="presParOf" srcId="{7929126E-4EB8-4956-9745-38F4AD38B902}" destId="{3654B194-D202-4A53-8F54-933ADA9F0FF5}" srcOrd="1" destOrd="0" presId="urn:microsoft.com/office/officeart/2005/8/layout/hierarchy3"/>
    <dgm:cxn modelId="{282AFDB6-EA2C-4563-956F-A6FA99766986}" type="presParOf" srcId="{3654B194-D202-4A53-8F54-933ADA9F0FF5}" destId="{E26385F6-BF64-4AF3-9A98-627F4073E224}" srcOrd="0" destOrd="0" presId="urn:microsoft.com/office/officeart/2005/8/layout/hierarchy3"/>
    <dgm:cxn modelId="{485A7CA8-02B0-4BF8-896D-320430AC0324}" type="presParOf" srcId="{E26385F6-BF64-4AF3-9A98-627F4073E224}" destId="{03871AB7-4AFE-4267-909B-9ED4F3D959D1}" srcOrd="0" destOrd="0" presId="urn:microsoft.com/office/officeart/2005/8/layout/hierarchy3"/>
    <dgm:cxn modelId="{5827410D-1D26-478B-B99A-6AC32BF7A8FE}" type="presParOf" srcId="{E26385F6-BF64-4AF3-9A98-627F4073E224}" destId="{3DF29436-33FA-4B2D-8EBD-DE6B556B29E9}" srcOrd="1" destOrd="0" presId="urn:microsoft.com/office/officeart/2005/8/layout/hierarchy3"/>
    <dgm:cxn modelId="{FE1153DF-0631-49CE-B605-C4585E24B896}" type="presParOf" srcId="{3654B194-D202-4A53-8F54-933ADA9F0FF5}" destId="{6D270235-7762-4289-9D6F-EE654003C109}" srcOrd="1" destOrd="0" presId="urn:microsoft.com/office/officeart/2005/8/layout/hierarchy3"/>
    <dgm:cxn modelId="{DE6A47C1-B3FD-443F-86ED-A66A109C162D}" type="presParOf" srcId="{6D270235-7762-4289-9D6F-EE654003C109}" destId="{0360A6AE-B8CE-49A7-9189-F722FFA2DEAC}" srcOrd="0" destOrd="0" presId="urn:microsoft.com/office/officeart/2005/8/layout/hierarchy3"/>
    <dgm:cxn modelId="{ACEA45E7-FAC7-41C5-9B79-2BA6F7F08CF2}" type="presParOf" srcId="{6D270235-7762-4289-9D6F-EE654003C109}" destId="{D0CF07C1-9086-43DA-90EB-F6AD3B46669B}" srcOrd="1" destOrd="0" presId="urn:microsoft.com/office/officeart/2005/8/layout/hierarchy3"/>
    <dgm:cxn modelId="{B0B90338-6E11-46CE-AD27-6032AE33D620}" type="presParOf" srcId="{7929126E-4EB8-4956-9745-38F4AD38B902}" destId="{F6762740-7151-4118-A598-D4CE47F6CB4A}" srcOrd="2" destOrd="0" presId="urn:microsoft.com/office/officeart/2005/8/layout/hierarchy3"/>
    <dgm:cxn modelId="{14F4571D-EE39-4EBE-8B2E-8F9CA9F9925E}" type="presParOf" srcId="{F6762740-7151-4118-A598-D4CE47F6CB4A}" destId="{6EB53109-0373-42A7-A70F-9663FEBE61D0}" srcOrd="0" destOrd="0" presId="urn:microsoft.com/office/officeart/2005/8/layout/hierarchy3"/>
    <dgm:cxn modelId="{4E26969E-F1D6-4BF6-8F7A-818D3DC39668}" type="presParOf" srcId="{6EB53109-0373-42A7-A70F-9663FEBE61D0}" destId="{C3EDC9A2-3A74-45D5-A20B-4A590F0F8527}" srcOrd="0" destOrd="0" presId="urn:microsoft.com/office/officeart/2005/8/layout/hierarchy3"/>
    <dgm:cxn modelId="{3B3E2453-3F23-4008-BDA7-82A3E7CFD324}" type="presParOf" srcId="{6EB53109-0373-42A7-A70F-9663FEBE61D0}" destId="{E64544CF-1EEA-4B82-927B-7E35BA7BAF04}" srcOrd="1" destOrd="0" presId="urn:microsoft.com/office/officeart/2005/8/layout/hierarchy3"/>
    <dgm:cxn modelId="{21E8649C-E903-48FF-B862-EF75D2724379}" type="presParOf" srcId="{F6762740-7151-4118-A598-D4CE47F6CB4A}" destId="{DE0DA9BA-3A8E-46DF-90FD-C130D6D77E77}" srcOrd="1" destOrd="0" presId="urn:microsoft.com/office/officeart/2005/8/layout/hierarchy3"/>
    <dgm:cxn modelId="{8C044430-81ED-4B82-A16E-9D08DD5D1C43}" type="presParOf" srcId="{DE0DA9BA-3A8E-46DF-90FD-C130D6D77E77}" destId="{5A72DA50-4498-41E5-959D-865A942E6F07}" srcOrd="0" destOrd="0" presId="urn:microsoft.com/office/officeart/2005/8/layout/hierarchy3"/>
    <dgm:cxn modelId="{BE89944F-EE52-49B8-9F8D-142368FDB96D}" type="presParOf" srcId="{DE0DA9BA-3A8E-46DF-90FD-C130D6D77E77}" destId="{3096DEA5-7C1F-45C6-89D9-D37B20C3EE3B}" srcOrd="1" destOrd="0" presId="urn:microsoft.com/office/officeart/2005/8/layout/hierarchy3"/>
    <dgm:cxn modelId="{1B2DE182-0D53-4B96-A847-106EAB49ADAE}" type="presParOf" srcId="{7929126E-4EB8-4956-9745-38F4AD38B902}" destId="{E2FF4669-92B1-46C5-97E0-7B49CA1CFCFD}" srcOrd="3" destOrd="0" presId="urn:microsoft.com/office/officeart/2005/8/layout/hierarchy3"/>
    <dgm:cxn modelId="{A5C38832-78C9-456B-84BA-F51B4F5E3D9A}" type="presParOf" srcId="{E2FF4669-92B1-46C5-97E0-7B49CA1CFCFD}" destId="{90D6BD5A-D54B-40F9-B2CC-807F9409BE14}" srcOrd="0" destOrd="0" presId="urn:microsoft.com/office/officeart/2005/8/layout/hierarchy3"/>
    <dgm:cxn modelId="{F57E9B1B-E2C0-4B1F-B451-D40C18D21770}" type="presParOf" srcId="{90D6BD5A-D54B-40F9-B2CC-807F9409BE14}" destId="{4A90C982-5EC9-442E-9B04-FD734300DA6B}" srcOrd="0" destOrd="0" presId="urn:microsoft.com/office/officeart/2005/8/layout/hierarchy3"/>
    <dgm:cxn modelId="{4CECAB56-02B4-4DBA-8D26-20D0466C7656}" type="presParOf" srcId="{90D6BD5A-D54B-40F9-B2CC-807F9409BE14}" destId="{A854EB23-7BB2-40DE-834A-96F764B72C24}" srcOrd="1" destOrd="0" presId="urn:microsoft.com/office/officeart/2005/8/layout/hierarchy3"/>
    <dgm:cxn modelId="{157EDE88-351E-47E4-A6D3-781550B49B06}" type="presParOf" srcId="{E2FF4669-92B1-46C5-97E0-7B49CA1CFCFD}" destId="{F6F035FF-4B3F-4767-9600-48F812DFC4FA}" srcOrd="1" destOrd="0" presId="urn:microsoft.com/office/officeart/2005/8/layout/hierarchy3"/>
    <dgm:cxn modelId="{0F6858A0-4BA7-4F2B-B4DC-862E0FCA0D06}" type="presParOf" srcId="{F6F035FF-4B3F-4767-9600-48F812DFC4FA}" destId="{EDA14791-29EA-4938-8A33-88C1DB501875}" srcOrd="0" destOrd="0" presId="urn:microsoft.com/office/officeart/2005/8/layout/hierarchy3"/>
    <dgm:cxn modelId="{64CB9985-5AE9-4D02-B559-8F90E9DA4FEA}" type="presParOf" srcId="{F6F035FF-4B3F-4767-9600-48F812DFC4FA}" destId="{3E46DC31-71C2-4F55-8274-075986F928A3}" srcOrd="1" destOrd="0" presId="urn:microsoft.com/office/officeart/2005/8/layout/hierarchy3"/>
    <dgm:cxn modelId="{FF546DDC-BD13-4212-8BC8-BE28C0DA47CD}" type="presParOf" srcId="{7929126E-4EB8-4956-9745-38F4AD38B902}" destId="{74E81ED3-BAED-4046-A48E-77335FC302E7}" srcOrd="4" destOrd="0" presId="urn:microsoft.com/office/officeart/2005/8/layout/hierarchy3"/>
    <dgm:cxn modelId="{03086A9C-BCED-4DA9-8245-C69D7A8307D1}" type="presParOf" srcId="{74E81ED3-BAED-4046-A48E-77335FC302E7}" destId="{B613B0AA-ED0D-4051-BD08-0299BBEC7B17}" srcOrd="0" destOrd="0" presId="urn:microsoft.com/office/officeart/2005/8/layout/hierarchy3"/>
    <dgm:cxn modelId="{D866DEF7-5A4E-4569-AC79-8FA3C36B6475}" type="presParOf" srcId="{B613B0AA-ED0D-4051-BD08-0299BBEC7B17}" destId="{5A76AC2C-226E-487B-99FC-F7556169D7CE}" srcOrd="0" destOrd="0" presId="urn:microsoft.com/office/officeart/2005/8/layout/hierarchy3"/>
    <dgm:cxn modelId="{BB08BFE1-90E4-4190-86F3-5540F80CBF30}" type="presParOf" srcId="{B613B0AA-ED0D-4051-BD08-0299BBEC7B17}" destId="{6DD2149B-BA34-4335-8EB4-EBF3F8ED8CB2}" srcOrd="1" destOrd="0" presId="urn:microsoft.com/office/officeart/2005/8/layout/hierarchy3"/>
    <dgm:cxn modelId="{D0E3E95A-BFCC-440E-B30A-CCF564FDD3A0}" type="presParOf" srcId="{74E81ED3-BAED-4046-A48E-77335FC302E7}" destId="{EF20C9B4-8C9C-4BBC-BE40-9F44B8503816}" srcOrd="1" destOrd="0" presId="urn:microsoft.com/office/officeart/2005/8/layout/hierarchy3"/>
    <dgm:cxn modelId="{4F47467D-6D30-4A9D-BEB8-4F859548E44C}" type="presParOf" srcId="{EF20C9B4-8C9C-4BBC-BE40-9F44B8503816}" destId="{FAB86BE5-BC71-4E1E-9B9F-7C63F2492047}" srcOrd="0" destOrd="0" presId="urn:microsoft.com/office/officeart/2005/8/layout/hierarchy3"/>
    <dgm:cxn modelId="{712717A5-EE16-41F1-97AA-281AB63C5B95}" type="presParOf" srcId="{EF20C9B4-8C9C-4BBC-BE40-9F44B8503816}" destId="{05865F03-D2CA-4DC7-917A-5B3013F79DE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5DB32-8091-40B7-9CFB-6133E107B747}">
      <dsp:nvSpPr>
        <dsp:cNvPr id="0" name=""/>
        <dsp:cNvSpPr/>
      </dsp:nvSpPr>
      <dsp:spPr>
        <a:xfrm rot="5400000">
          <a:off x="5000055" y="-2672223"/>
          <a:ext cx="719606" cy="6124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>
              <a:solidFill>
                <a:schemeClr val="tx2"/>
              </a:solidFill>
            </a:rPr>
            <a:t>No plans to regulate products.</a:t>
          </a:r>
          <a:endParaRPr lang="en-GB" sz="1400" kern="1200" baseline="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>
              <a:solidFill>
                <a:schemeClr val="tx2"/>
              </a:solidFill>
            </a:rPr>
            <a:t>Free market - </a:t>
          </a:r>
          <a:r>
            <a:rPr lang="en-GB" sz="1400" kern="1200" baseline="0" dirty="0" smtClean="0">
              <a:solidFill>
                <a:schemeClr val="tx2"/>
              </a:solidFill>
              <a:sym typeface="Wingdings" pitchFamily="2" charset="2"/>
            </a:rPr>
            <a:t>no restrictions on products.</a:t>
          </a:r>
          <a:endParaRPr lang="en-GB" sz="1400" kern="1200" baseline="0" dirty="0">
            <a:solidFill>
              <a:schemeClr val="tx2"/>
            </a:solidFill>
          </a:endParaRPr>
        </a:p>
      </dsp:txBody>
      <dsp:txXfrm rot="5400000">
        <a:off x="5000055" y="-2672223"/>
        <a:ext cx="719606" cy="6124093"/>
      </dsp:txXfrm>
    </dsp:sp>
    <dsp:sp modelId="{02758A8E-8B4B-4DE6-97AE-7723E7235CA4}">
      <dsp:nvSpPr>
        <dsp:cNvPr id="0" name=""/>
        <dsp:cNvSpPr/>
      </dsp:nvSpPr>
      <dsp:spPr>
        <a:xfrm>
          <a:off x="1125" y="1396"/>
          <a:ext cx="2296686" cy="77685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baseline="0" dirty="0" smtClean="0"/>
            <a:t>Products</a:t>
          </a:r>
          <a:endParaRPr lang="en-GB" sz="1800" b="0" u="none" kern="1200" baseline="0" dirty="0"/>
        </a:p>
      </dsp:txBody>
      <dsp:txXfrm>
        <a:off x="1125" y="1396"/>
        <a:ext cx="2296686" cy="776853"/>
      </dsp:txXfrm>
    </dsp:sp>
    <dsp:sp modelId="{BDEB320A-F24D-41B1-B3B2-336BFFA5D023}">
      <dsp:nvSpPr>
        <dsp:cNvPr id="0" name=""/>
        <dsp:cNvSpPr/>
      </dsp:nvSpPr>
      <dsp:spPr>
        <a:xfrm rot="5400000">
          <a:off x="4843635" y="-1573759"/>
          <a:ext cx="1034687" cy="6124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>
              <a:solidFill>
                <a:schemeClr val="tx2"/>
              </a:solidFill>
            </a:rPr>
            <a:t>Policyholder protection fund to be set up.</a:t>
          </a:r>
          <a:endParaRPr lang="en-GB" sz="1400" kern="1200" baseline="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baseline="0" dirty="0" smtClean="0">
              <a:solidFill>
                <a:schemeClr val="tx2"/>
              </a:solidFill>
            </a:rPr>
            <a:t>2011: </a:t>
          </a:r>
          <a:r>
            <a:rPr lang="en-GB" sz="1400" kern="1200" baseline="0" dirty="0" smtClean="0">
              <a:solidFill>
                <a:schemeClr val="tx2"/>
              </a:solidFill>
            </a:rPr>
            <a:t>Last consultation.</a:t>
          </a:r>
          <a:endParaRPr lang="en-GB" sz="1400" kern="1200" baseline="0" dirty="0">
            <a:solidFill>
              <a:schemeClr val="tx2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baseline="0" dirty="0" smtClean="0">
              <a:solidFill>
                <a:schemeClr val="tx2"/>
              </a:solidFill>
            </a:rPr>
            <a:t>January 2012: </a:t>
          </a:r>
          <a:r>
            <a:rPr lang="en-GB" sz="1400" kern="1200" baseline="0" dirty="0" smtClean="0">
              <a:solidFill>
                <a:schemeClr val="tx2"/>
              </a:solidFill>
            </a:rPr>
            <a:t>Conclusions/final proposals</a:t>
          </a:r>
          <a:r>
            <a:rPr lang="en-GB" sz="1400" kern="1200" baseline="0" dirty="0" smtClean="0"/>
            <a:t>.</a:t>
          </a:r>
          <a:endParaRPr lang="en-GB" sz="1400" kern="1200" baseline="0" dirty="0"/>
        </a:p>
      </dsp:txBody>
      <dsp:txXfrm rot="5400000">
        <a:off x="4843635" y="-1573759"/>
        <a:ext cx="1034687" cy="6124093"/>
      </dsp:txXfrm>
    </dsp:sp>
    <dsp:sp modelId="{CEFBE0E7-4012-4B36-AA7D-DD32FC67CEE1}">
      <dsp:nvSpPr>
        <dsp:cNvPr id="0" name=""/>
        <dsp:cNvSpPr/>
      </dsp:nvSpPr>
      <dsp:spPr>
        <a:xfrm>
          <a:off x="1125" y="853590"/>
          <a:ext cx="2296686" cy="1236025"/>
        </a:xfrm>
        <a:prstGeom prst="roundRect">
          <a:avLst/>
        </a:prstGeom>
        <a:solidFill>
          <a:schemeClr val="tx2">
            <a:lumMod val="75000"/>
            <a:lumOff val="2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dirty="0" smtClean="0"/>
            <a:t>Policyholder protection fund</a:t>
          </a:r>
          <a:endParaRPr lang="en-GB" sz="1800" b="0" u="none" kern="1200" dirty="0"/>
        </a:p>
      </dsp:txBody>
      <dsp:txXfrm>
        <a:off x="1125" y="853590"/>
        <a:ext cx="2296686" cy="1236025"/>
      </dsp:txXfrm>
    </dsp:sp>
    <dsp:sp modelId="{262893D9-E273-4CF8-897E-B73CB42B312D}">
      <dsp:nvSpPr>
        <dsp:cNvPr id="0" name=""/>
        <dsp:cNvSpPr/>
      </dsp:nvSpPr>
      <dsp:spPr>
        <a:xfrm rot="5400000">
          <a:off x="4758253" y="-262393"/>
          <a:ext cx="1205452" cy="6124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>
              <a:solidFill>
                <a:schemeClr val="tx2"/>
              </a:solidFill>
            </a:rPr>
            <a:t>Statutory tribunal.</a:t>
          </a:r>
          <a:endParaRPr lang="en-GB" sz="1400" kern="1200" baseline="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baseline="0" dirty="0" smtClean="0">
              <a:solidFill>
                <a:schemeClr val="tx2"/>
              </a:solidFill>
            </a:rPr>
            <a:t>Appointments as at 26 July 2017:</a:t>
          </a:r>
          <a:endParaRPr lang="en-GB" sz="1400" kern="1200" baseline="0" dirty="0">
            <a:solidFill>
              <a:schemeClr val="tx2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Chairman: Douglas Lam SC, for three years.</a:t>
          </a:r>
          <a:endParaRPr lang="en-GB" sz="1400" kern="1200" baseline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Members of panel: For two years.</a:t>
          </a:r>
          <a:endParaRPr lang="en-GB" sz="1400" kern="1200" baseline="0" dirty="0"/>
        </a:p>
      </dsp:txBody>
      <dsp:txXfrm rot="5400000">
        <a:off x="4758253" y="-262393"/>
        <a:ext cx="1205452" cy="6124093"/>
      </dsp:txXfrm>
    </dsp:sp>
    <dsp:sp modelId="{A8C1FD49-6F06-4676-B3F1-43445225123C}">
      <dsp:nvSpPr>
        <dsp:cNvPr id="0" name=""/>
        <dsp:cNvSpPr/>
      </dsp:nvSpPr>
      <dsp:spPr>
        <a:xfrm>
          <a:off x="1125" y="2164957"/>
          <a:ext cx="2296686" cy="1236025"/>
        </a:xfrm>
        <a:prstGeom prst="roundRect">
          <a:avLst/>
        </a:prstGeom>
        <a:solidFill>
          <a:schemeClr val="tx2">
            <a:lumMod val="50000"/>
            <a:lumOff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u="none" kern="1200" dirty="0" smtClean="0"/>
            <a:t>Insurance Appeals Tribunal (IAT)</a:t>
          </a:r>
          <a:endParaRPr lang="en-GB" sz="1800" b="0" u="none" kern="1200" dirty="0"/>
        </a:p>
      </dsp:txBody>
      <dsp:txXfrm>
        <a:off x="1125" y="2164957"/>
        <a:ext cx="2296686" cy="1236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C87EF-95A7-433D-9790-680CE98EBE1B}">
      <dsp:nvSpPr>
        <dsp:cNvPr id="0" name=""/>
        <dsp:cNvSpPr/>
      </dsp:nvSpPr>
      <dsp:spPr>
        <a:xfrm rot="5400000">
          <a:off x="5050261" y="-2712225"/>
          <a:ext cx="616959" cy="6124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>
              <a:solidFill>
                <a:schemeClr val="tx2"/>
              </a:solidFill>
            </a:rPr>
            <a:t>IA to work with CIRC to “adopt favourable treatment for HK based reinsurers”.</a:t>
          </a:r>
          <a:endParaRPr lang="en-GB" sz="1200" kern="1200" baseline="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>
              <a:solidFill>
                <a:schemeClr val="tx2"/>
              </a:solidFill>
            </a:rPr>
            <a:t>Aim to develop and promote HK reinsurance market.</a:t>
          </a:r>
          <a:endParaRPr lang="en-GB" sz="1200" kern="1200" baseline="0" dirty="0">
            <a:solidFill>
              <a:schemeClr val="tx2"/>
            </a:solidFill>
          </a:endParaRPr>
        </a:p>
      </dsp:txBody>
      <dsp:txXfrm rot="5400000">
        <a:off x="5050261" y="-2712225"/>
        <a:ext cx="616959" cy="6124093"/>
      </dsp:txXfrm>
    </dsp:sp>
    <dsp:sp modelId="{884A1886-816C-46CB-8A96-3A3E974AD419}">
      <dsp:nvSpPr>
        <dsp:cNvPr id="0" name=""/>
        <dsp:cNvSpPr/>
      </dsp:nvSpPr>
      <dsp:spPr>
        <a:xfrm>
          <a:off x="8" y="1537"/>
          <a:ext cx="2296686" cy="69656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 smtClean="0"/>
            <a:t>Reinsurance</a:t>
          </a:r>
          <a:endParaRPr lang="en-GB" sz="1600" b="0" u="none" kern="1200" dirty="0"/>
        </a:p>
      </dsp:txBody>
      <dsp:txXfrm>
        <a:off x="8" y="1537"/>
        <a:ext cx="2296686" cy="696568"/>
      </dsp:txXfrm>
    </dsp:sp>
    <dsp:sp modelId="{021C5F0D-AD62-4347-ACD3-F33C1272261E}">
      <dsp:nvSpPr>
        <dsp:cNvPr id="0" name=""/>
        <dsp:cNvSpPr/>
      </dsp:nvSpPr>
      <dsp:spPr>
        <a:xfrm rot="5400000">
          <a:off x="4816034" y="-1687535"/>
          <a:ext cx="1085414" cy="61240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baseline="0" dirty="0" smtClean="0">
              <a:solidFill>
                <a:schemeClr val="tx2"/>
              </a:solidFill>
            </a:rPr>
            <a:t>12 September 2017: </a:t>
          </a:r>
          <a:r>
            <a:rPr lang="en-GB" sz="1200" kern="1200" baseline="0" dirty="0" smtClean="0">
              <a:solidFill>
                <a:schemeClr val="tx2"/>
              </a:solidFill>
            </a:rPr>
            <a:t>Co-operation agreement between IA and UK’s Financial Conduct Authority.</a:t>
          </a:r>
          <a:endParaRPr lang="en-GB" sz="1200" kern="1200" baseline="0" dirty="0">
            <a:solidFill>
              <a:schemeClr val="tx2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/>
            <a:t>Referral mechanism.</a:t>
          </a:r>
          <a:endParaRPr lang="en-GB" sz="1200" kern="1200" baseline="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/>
            <a:t>Info sharing.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/>
            <a:t>Joint innovation projects.</a:t>
          </a:r>
        </a:p>
      </dsp:txBody>
      <dsp:txXfrm rot="5400000">
        <a:off x="4816034" y="-1687535"/>
        <a:ext cx="1085414" cy="6124093"/>
      </dsp:txXfrm>
    </dsp:sp>
    <dsp:sp modelId="{6E568A5E-3456-4232-842F-FA4E860E1237}">
      <dsp:nvSpPr>
        <dsp:cNvPr id="0" name=""/>
        <dsp:cNvSpPr/>
      </dsp:nvSpPr>
      <dsp:spPr>
        <a:xfrm>
          <a:off x="8" y="817976"/>
          <a:ext cx="2296686" cy="1113070"/>
        </a:xfrm>
        <a:prstGeom prst="roundRect">
          <a:avLst/>
        </a:prstGeom>
        <a:solidFill>
          <a:schemeClr val="tx2">
            <a:lumMod val="75000"/>
            <a:lumOff val="2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 smtClean="0"/>
            <a:t>Fintech</a:t>
          </a:r>
          <a:endParaRPr lang="en-GB" sz="1600" b="0" u="none" kern="1200" dirty="0"/>
        </a:p>
      </dsp:txBody>
      <dsp:txXfrm>
        <a:off x="8" y="817976"/>
        <a:ext cx="2296686" cy="1113070"/>
      </dsp:txXfrm>
    </dsp:sp>
    <dsp:sp modelId="{3F8E34BC-97D6-4079-9290-D7E9ADB534B4}">
      <dsp:nvSpPr>
        <dsp:cNvPr id="0" name=""/>
        <dsp:cNvSpPr/>
      </dsp:nvSpPr>
      <dsp:spPr>
        <a:xfrm rot="5400000">
          <a:off x="5003501" y="117860"/>
          <a:ext cx="755933" cy="6083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baseline="0" dirty="0" smtClean="0">
              <a:solidFill>
                <a:schemeClr val="tx2"/>
              </a:solidFill>
            </a:rPr>
            <a:t>Joint equivalence assessment framework agreement.</a:t>
          </a:r>
          <a:endParaRPr lang="en-GB" sz="1200" kern="1200" baseline="0" dirty="0">
            <a:solidFill>
              <a:schemeClr val="tx2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baseline="0" dirty="0" smtClean="0"/>
            <a:t>16 May 2017: </a:t>
          </a:r>
          <a:r>
            <a:rPr lang="en-GB" sz="1200" kern="1200" baseline="0" dirty="0" smtClean="0"/>
            <a:t>Mutual recognition of insurance solvency regimes signed between CIRC and OCI (now IA).</a:t>
          </a:r>
          <a:endParaRPr lang="en-GB" sz="1200" kern="1200" baseline="0" dirty="0"/>
        </a:p>
      </dsp:txBody>
      <dsp:txXfrm rot="5400000">
        <a:off x="5003501" y="117860"/>
        <a:ext cx="755933" cy="6083126"/>
      </dsp:txXfrm>
    </dsp:sp>
    <dsp:sp modelId="{717A8831-1AA8-4296-9F55-3CC19D652930}">
      <dsp:nvSpPr>
        <dsp:cNvPr id="0" name=""/>
        <dsp:cNvSpPr/>
      </dsp:nvSpPr>
      <dsp:spPr>
        <a:xfrm>
          <a:off x="8" y="2853322"/>
          <a:ext cx="2298931" cy="541575"/>
        </a:xfrm>
        <a:prstGeom prst="roundRect">
          <a:avLst/>
        </a:prstGeom>
        <a:solidFill>
          <a:srgbClr val="2E77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u="none" kern="1200" dirty="0" smtClean="0"/>
            <a:t>Equivalence agreement</a:t>
          </a:r>
          <a:endParaRPr lang="en-GB" sz="1600" b="0" u="none" kern="1200" dirty="0"/>
        </a:p>
      </dsp:txBody>
      <dsp:txXfrm>
        <a:off x="8" y="2853322"/>
        <a:ext cx="2298931" cy="541575"/>
      </dsp:txXfrm>
    </dsp:sp>
    <dsp:sp modelId="{60E65BD0-8C12-4812-9327-45193B02EF7D}">
      <dsp:nvSpPr>
        <dsp:cNvPr id="0" name=""/>
        <dsp:cNvSpPr/>
      </dsp:nvSpPr>
      <dsp:spPr>
        <a:xfrm rot="5400000">
          <a:off x="5149946" y="-652454"/>
          <a:ext cx="451384" cy="60947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chemeClr val="tx2"/>
              </a:solidFill>
            </a:rPr>
            <a:t>29 September 2017</a:t>
          </a:r>
          <a:r>
            <a:rPr lang="en-US" sz="1200" kern="1200" baseline="0" dirty="0" smtClean="0">
              <a:solidFill>
                <a:schemeClr val="tx2"/>
              </a:solidFill>
            </a:rPr>
            <a:t>: New initiatives by IA to promote Insurtech in Hong Kong.</a:t>
          </a:r>
          <a:endParaRPr lang="en-GB" sz="1200" kern="1200" baseline="0" dirty="0">
            <a:solidFill>
              <a:schemeClr val="tx2"/>
            </a:solidFill>
          </a:endParaRPr>
        </a:p>
      </dsp:txBody>
      <dsp:txXfrm rot="5400000">
        <a:off x="5149946" y="-652454"/>
        <a:ext cx="451384" cy="6094783"/>
      </dsp:txXfrm>
    </dsp:sp>
    <dsp:sp modelId="{F2BE38F6-8026-44AE-86DA-7303F0A1CBDA}">
      <dsp:nvSpPr>
        <dsp:cNvPr id="0" name=""/>
        <dsp:cNvSpPr/>
      </dsp:nvSpPr>
      <dsp:spPr>
        <a:xfrm>
          <a:off x="0" y="2097240"/>
          <a:ext cx="2328231" cy="60913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Insurtech Sandbox </a:t>
          </a:r>
          <a:br>
            <a:rPr lang="en-US" sz="1600" b="0" u="none" kern="1200" dirty="0" smtClean="0"/>
          </a:br>
          <a:r>
            <a:rPr lang="en-US" sz="1600" b="0" u="none" kern="1200" dirty="0" smtClean="0"/>
            <a:t>and Fast Track</a:t>
          </a:r>
          <a:endParaRPr lang="en-GB" sz="1600" b="0" u="none" kern="1200" dirty="0"/>
        </a:p>
      </dsp:txBody>
      <dsp:txXfrm>
        <a:off x="0" y="2097240"/>
        <a:ext cx="2328231" cy="6091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FC5A6-9633-46CD-B504-614039F5E3D4}">
      <dsp:nvSpPr>
        <dsp:cNvPr id="0" name=""/>
        <dsp:cNvSpPr/>
      </dsp:nvSpPr>
      <dsp:spPr>
        <a:xfrm>
          <a:off x="0" y="0"/>
          <a:ext cx="1438276" cy="13971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Article 96 of the Insurance Law</a:t>
          </a:r>
        </a:p>
      </dsp:txBody>
      <dsp:txXfrm>
        <a:off x="0" y="0"/>
        <a:ext cx="1438276" cy="1397199"/>
      </dsp:txXfrm>
    </dsp:sp>
    <dsp:sp modelId="{96E5D174-4E1D-4BEF-9C96-F76C51E7BF9D}">
      <dsp:nvSpPr>
        <dsp:cNvPr id="0" name=""/>
        <dsp:cNvSpPr/>
      </dsp:nvSpPr>
      <dsp:spPr>
        <a:xfrm>
          <a:off x="143827" y="1397199"/>
          <a:ext cx="155613" cy="114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649"/>
              </a:lnTo>
              <a:lnTo>
                <a:pt x="155613" y="11426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71BD5-A5AD-422E-9C43-F3511C5B855E}">
      <dsp:nvSpPr>
        <dsp:cNvPr id="0" name=""/>
        <dsp:cNvSpPr/>
      </dsp:nvSpPr>
      <dsp:spPr>
        <a:xfrm>
          <a:off x="299441" y="1715237"/>
          <a:ext cx="1069360" cy="16492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With CIRC approval, an insurance company can engage in: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a) ceding reinsurance.</a:t>
          </a:r>
          <a:br>
            <a:rPr lang="en-US" sz="1000" kern="1200" dirty="0" smtClean="0"/>
          </a:br>
          <a:r>
            <a:rPr lang="en-US" sz="1000" kern="1200" dirty="0" smtClean="0"/>
            <a:t>b) ceded reinsurance</a:t>
          </a:r>
          <a:endParaRPr lang="en-GB" sz="1000" kern="1200" dirty="0"/>
        </a:p>
      </dsp:txBody>
      <dsp:txXfrm>
        <a:off x="299441" y="1715237"/>
        <a:ext cx="1069360" cy="1649221"/>
      </dsp:txXfrm>
    </dsp:sp>
    <dsp:sp modelId="{03871AB7-4AFE-4267-909B-9ED4F3D959D1}">
      <dsp:nvSpPr>
        <dsp:cNvPr id="0" name=""/>
        <dsp:cNvSpPr/>
      </dsp:nvSpPr>
      <dsp:spPr>
        <a:xfrm>
          <a:off x="1795957" y="0"/>
          <a:ext cx="1438276" cy="13971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CIRC Provisions on Formation of Reinsurance Companies </a:t>
          </a:r>
          <a:br>
            <a:rPr lang="en-US" sz="1200" b="1" kern="1200" dirty="0" smtClean="0"/>
          </a:br>
          <a:r>
            <a:rPr lang="en-US" sz="1200" b="1" kern="1200" dirty="0" smtClean="0"/>
            <a:t>(2015)</a:t>
          </a:r>
          <a:endParaRPr lang="en-GB" sz="1200" b="1" kern="1200" dirty="0" smtClean="0"/>
        </a:p>
      </dsp:txBody>
      <dsp:txXfrm>
        <a:off x="1795957" y="0"/>
        <a:ext cx="1438276" cy="1397199"/>
      </dsp:txXfrm>
    </dsp:sp>
    <dsp:sp modelId="{0360A6AE-B8CE-49A7-9189-F722FFA2DEAC}">
      <dsp:nvSpPr>
        <dsp:cNvPr id="0" name=""/>
        <dsp:cNvSpPr/>
      </dsp:nvSpPr>
      <dsp:spPr>
        <a:xfrm>
          <a:off x="1939784" y="1397199"/>
          <a:ext cx="159203" cy="114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649"/>
              </a:lnTo>
              <a:lnTo>
                <a:pt x="159203" y="11426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F07C1-9086-43DA-90EB-F6AD3B46669B}">
      <dsp:nvSpPr>
        <dsp:cNvPr id="0" name=""/>
        <dsp:cNvSpPr/>
      </dsp:nvSpPr>
      <dsp:spPr>
        <a:xfrm>
          <a:off x="2098988" y="1715237"/>
          <a:ext cx="1069360" cy="16492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Reinsurance business may be conducted by a reinsurance company </a:t>
          </a:r>
          <a:endParaRPr lang="en-GB" sz="1000" kern="1200" dirty="0" smtClean="0"/>
        </a:p>
      </dsp:txBody>
      <dsp:txXfrm>
        <a:off x="2098988" y="1715237"/>
        <a:ext cx="1069360" cy="1649221"/>
      </dsp:txXfrm>
    </dsp:sp>
    <dsp:sp modelId="{C3EDC9A2-3A74-45D5-A20B-4A590F0F8527}">
      <dsp:nvSpPr>
        <dsp:cNvPr id="0" name=""/>
        <dsp:cNvSpPr/>
      </dsp:nvSpPr>
      <dsp:spPr>
        <a:xfrm>
          <a:off x="3595503" y="0"/>
          <a:ext cx="1438276" cy="13971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CIRC Provisions on Administration of the Reinsurance Business </a:t>
          </a:r>
          <a:br>
            <a:rPr lang="en-US" sz="1200" b="1" kern="1200" dirty="0" smtClean="0"/>
          </a:br>
          <a:r>
            <a:rPr lang="en-US" sz="1200" b="1" kern="1200" dirty="0" smtClean="0"/>
            <a:t>(2015)</a:t>
          </a:r>
          <a:endParaRPr lang="en-GB" sz="1200" b="1" kern="1200" dirty="0" smtClean="0"/>
        </a:p>
      </dsp:txBody>
      <dsp:txXfrm>
        <a:off x="3595503" y="0"/>
        <a:ext cx="1438276" cy="1397199"/>
      </dsp:txXfrm>
    </dsp:sp>
    <dsp:sp modelId="{5A72DA50-4498-41E5-959D-865A942E6F07}">
      <dsp:nvSpPr>
        <dsp:cNvPr id="0" name=""/>
        <dsp:cNvSpPr/>
      </dsp:nvSpPr>
      <dsp:spPr>
        <a:xfrm>
          <a:off x="3739331" y="1397199"/>
          <a:ext cx="159203" cy="114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649"/>
              </a:lnTo>
              <a:lnTo>
                <a:pt x="159203" y="11426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6DEA5-7C1F-45C6-89D9-D37B20C3EE3B}">
      <dsp:nvSpPr>
        <dsp:cNvPr id="0" name=""/>
        <dsp:cNvSpPr/>
      </dsp:nvSpPr>
      <dsp:spPr>
        <a:xfrm>
          <a:off x="3898534" y="1715237"/>
          <a:ext cx="1069360" cy="16492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Reinsurance business are subject to the Provisions</a:t>
          </a:r>
          <a:endParaRPr lang="en-GB" sz="1000" kern="1200" dirty="0" smtClean="0"/>
        </a:p>
      </dsp:txBody>
      <dsp:txXfrm>
        <a:off x="3898534" y="1715237"/>
        <a:ext cx="1069360" cy="1649221"/>
      </dsp:txXfrm>
    </dsp:sp>
    <dsp:sp modelId="{4A90C982-5EC9-442E-9B04-FD734300DA6B}">
      <dsp:nvSpPr>
        <dsp:cNvPr id="0" name=""/>
        <dsp:cNvSpPr/>
      </dsp:nvSpPr>
      <dsp:spPr>
        <a:xfrm>
          <a:off x="5395050" y="0"/>
          <a:ext cx="1438276" cy="13971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/>
          </a:r>
          <a:br>
            <a:rPr lang="en-GB" sz="1200" b="1" kern="1200" dirty="0" smtClean="0"/>
          </a:br>
          <a:r>
            <a:rPr lang="en-GB" sz="1200" b="1" kern="1200" dirty="0" smtClean="0"/>
            <a:t>CIRC Notice on</a:t>
          </a:r>
          <a:r>
            <a:rPr lang="en-US" sz="1200" b="1" kern="1200" dirty="0" smtClean="0"/>
            <a:t> Administration of Reinsurance Registration </a:t>
          </a:r>
          <a:br>
            <a:rPr lang="en-US" sz="1200" b="1" kern="1200" dirty="0" smtClean="0"/>
          </a:br>
          <a:r>
            <a:rPr lang="en-US" sz="1200" b="1" kern="1200" dirty="0" smtClean="0"/>
            <a:t>(2015)</a:t>
          </a:r>
          <a:endParaRPr lang="en-GB" sz="1200" b="1" kern="1200" dirty="0" smtClean="0"/>
        </a:p>
      </dsp:txBody>
      <dsp:txXfrm>
        <a:off x="5395050" y="0"/>
        <a:ext cx="1438276" cy="1397199"/>
      </dsp:txXfrm>
    </dsp:sp>
    <dsp:sp modelId="{EDA14791-29EA-4938-8A33-88C1DB501875}">
      <dsp:nvSpPr>
        <dsp:cNvPr id="0" name=""/>
        <dsp:cNvSpPr/>
      </dsp:nvSpPr>
      <dsp:spPr>
        <a:xfrm>
          <a:off x="5538878" y="1397199"/>
          <a:ext cx="159203" cy="114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649"/>
              </a:lnTo>
              <a:lnTo>
                <a:pt x="159203" y="11426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6DC31-71C2-4F55-8274-075986F928A3}">
      <dsp:nvSpPr>
        <dsp:cNvPr id="0" name=""/>
        <dsp:cNvSpPr/>
      </dsp:nvSpPr>
      <dsp:spPr>
        <a:xfrm>
          <a:off x="5698081" y="1715237"/>
          <a:ext cx="1069360" cy="16492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All reinsurers and reinsurance brokers are required to register with the System</a:t>
          </a:r>
        </a:p>
      </dsp:txBody>
      <dsp:txXfrm>
        <a:off x="5698081" y="1715237"/>
        <a:ext cx="1069360" cy="1649221"/>
      </dsp:txXfrm>
    </dsp:sp>
    <dsp:sp modelId="{5A76AC2C-226E-487B-99FC-F7556169D7CE}">
      <dsp:nvSpPr>
        <dsp:cNvPr id="0" name=""/>
        <dsp:cNvSpPr/>
      </dsp:nvSpPr>
      <dsp:spPr>
        <a:xfrm>
          <a:off x="7194597" y="0"/>
          <a:ext cx="1438276" cy="13971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CIRC Notice on</a:t>
          </a:r>
          <a:r>
            <a:rPr lang="en-US" sz="1200" b="1" kern="1200" dirty="0" smtClean="0"/>
            <a:t> Matters Concerning Collateral Provided by Offshore Reinsurers </a:t>
          </a:r>
          <a:br>
            <a:rPr lang="en-US" sz="1200" b="1" kern="1200" dirty="0" smtClean="0"/>
          </a:br>
          <a:r>
            <a:rPr lang="en-US" sz="1200" b="1" kern="1200" dirty="0" smtClean="0"/>
            <a:t>(2017)</a:t>
          </a:r>
          <a:endParaRPr lang="en-GB" sz="1200" b="1" kern="1200" dirty="0" smtClean="0"/>
        </a:p>
      </dsp:txBody>
      <dsp:txXfrm>
        <a:off x="7194597" y="0"/>
        <a:ext cx="1438276" cy="1397199"/>
      </dsp:txXfrm>
    </dsp:sp>
    <dsp:sp modelId="{FAB86BE5-BC71-4E1E-9B9F-7C63F2492047}">
      <dsp:nvSpPr>
        <dsp:cNvPr id="0" name=""/>
        <dsp:cNvSpPr/>
      </dsp:nvSpPr>
      <dsp:spPr>
        <a:xfrm>
          <a:off x="7338424" y="1397199"/>
          <a:ext cx="159203" cy="114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649"/>
              </a:lnTo>
              <a:lnTo>
                <a:pt x="159203" y="11426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5F03-D2CA-4DC7-917A-5B3013F79DE3}">
      <dsp:nvSpPr>
        <dsp:cNvPr id="0" name=""/>
        <dsp:cNvSpPr/>
      </dsp:nvSpPr>
      <dsp:spPr>
        <a:xfrm>
          <a:off x="7497628" y="1715237"/>
          <a:ext cx="1069360" cy="16492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 PRC cedant may request its off-shore reinsurer to provide collateral </a:t>
          </a:r>
        </a:p>
      </dsp:txBody>
      <dsp:txXfrm>
        <a:off x="7497628" y="1715237"/>
        <a:ext cx="1069360" cy="164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94" y="0"/>
            <a:ext cx="2950317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EC290E65-2088-4FF7-91C7-11B7A804B6DA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780"/>
            <a:ext cx="2950317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94" y="9440780"/>
            <a:ext cx="2950317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34E97F26-C6D0-4BAC-AD3F-3B2634CEFC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F8334136-BABD-4DF0-84CF-1CCDFEC848AD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678" tIns="45839" rIns="91678" bIns="458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CBD00A65-0C78-4ECF-B073-5F4A2B2C52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769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B7C9B-1427-4602-A457-C7141712BFB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C93F0-8DD5-4BB7-B42A-3D6373438AF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536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3655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5713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005795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9305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1" y="260071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466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7585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672897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597548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84707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GB" dirty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839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</p:spTree>
    <p:extLst>
      <p:ext uri="{BB962C8B-B14F-4D97-AF65-F5344CB8AC3E}">
        <p14:creationId xmlns="" xmlns:p14="http://schemas.microsoft.com/office/powerpoint/2010/main" val="22633719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2897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9773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7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Level 1 text used as Heading 1</a:t>
            </a:r>
          </a:p>
          <a:p>
            <a:pPr lvl="1"/>
            <a:r>
              <a:rPr lang="en-GB" dirty="0" smtClean="0"/>
              <a:t>Level 2 text used as Heading 2</a:t>
            </a:r>
          </a:p>
          <a:p>
            <a:pPr lvl="2"/>
            <a:r>
              <a:rPr lang="en-GB" dirty="0" smtClean="0"/>
              <a:t>Level 3 Regular text</a:t>
            </a:r>
          </a:p>
          <a:p>
            <a:pPr lvl="3"/>
            <a:r>
              <a:rPr lang="en-GB" dirty="0" smtClean="0"/>
              <a:t>Level 4 Bullet 1</a:t>
            </a:r>
          </a:p>
          <a:p>
            <a:pPr lvl="4"/>
            <a:r>
              <a:rPr lang="en-GB" dirty="0" smtClean="0"/>
              <a:t>Level 5 Bullet 2</a:t>
            </a:r>
          </a:p>
          <a:p>
            <a:pPr lvl="5"/>
            <a:r>
              <a:rPr lang="en-GB" dirty="0" smtClean="0"/>
              <a:t>Level 6 Small Heading 1</a:t>
            </a:r>
          </a:p>
          <a:p>
            <a:pPr lvl="6"/>
            <a:r>
              <a:rPr lang="en-GB" dirty="0" smtClean="0"/>
              <a:t>Lever 7 Small heading 2</a:t>
            </a:r>
          </a:p>
          <a:p>
            <a:pPr lvl="7"/>
            <a:r>
              <a:rPr lang="en-GB" dirty="0" smtClean="0"/>
              <a:t>Level 8 Small text </a:t>
            </a:r>
          </a:p>
          <a:p>
            <a:pPr lvl="8"/>
            <a:r>
              <a:rPr lang="en-GB" dirty="0" smtClean="0"/>
              <a:t>Level 9 Small bullet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18163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25852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1400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26930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1" y="2609179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0077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67303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672897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597548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334555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672897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GB" dirty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0552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</p:spTree>
    <p:extLst>
      <p:ext uri="{BB962C8B-B14F-4D97-AF65-F5344CB8AC3E}">
        <p14:creationId xmlns="" xmlns:p14="http://schemas.microsoft.com/office/powerpoint/2010/main" val="20310846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859734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7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Level 1 text used as Heading 1</a:t>
            </a:r>
          </a:p>
          <a:p>
            <a:pPr lvl="1"/>
            <a:r>
              <a:rPr lang="en-GB" dirty="0" smtClean="0"/>
              <a:t>Level 2 text used as Heading 2</a:t>
            </a:r>
          </a:p>
          <a:p>
            <a:pPr lvl="2"/>
            <a:r>
              <a:rPr lang="en-GB" dirty="0" smtClean="0"/>
              <a:t>Level 3 Regular text</a:t>
            </a:r>
          </a:p>
          <a:p>
            <a:pPr lvl="3"/>
            <a:r>
              <a:rPr lang="en-GB" dirty="0" smtClean="0"/>
              <a:t>Level 4 Bullet 1</a:t>
            </a:r>
          </a:p>
          <a:p>
            <a:pPr lvl="4"/>
            <a:r>
              <a:rPr lang="en-GB" dirty="0" smtClean="0"/>
              <a:t>Level 5 Bullet 2</a:t>
            </a:r>
          </a:p>
          <a:p>
            <a:pPr lvl="5"/>
            <a:r>
              <a:rPr lang="en-GB" dirty="0" smtClean="0"/>
              <a:t>Level 6 Small Heading 1</a:t>
            </a:r>
          </a:p>
          <a:p>
            <a:pPr lvl="6"/>
            <a:r>
              <a:rPr lang="en-GB" dirty="0" smtClean="0"/>
              <a:t>Lever 7 Small heading 2</a:t>
            </a:r>
          </a:p>
          <a:p>
            <a:pPr lvl="7"/>
            <a:r>
              <a:rPr lang="en-GB" dirty="0" smtClean="0"/>
              <a:t>Level 8 Small text </a:t>
            </a:r>
          </a:p>
          <a:p>
            <a:pPr lvl="8"/>
            <a:r>
              <a:rPr lang="en-GB" dirty="0" smtClean="0"/>
              <a:t>Level 9 Small bullet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166844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8049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000546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26930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609179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897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94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924139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56152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597548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03487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GB" dirty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546296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</p:spTree>
    <p:extLst>
      <p:ext uri="{BB962C8B-B14F-4D97-AF65-F5344CB8AC3E}">
        <p14:creationId xmlns="" xmlns:p14="http://schemas.microsoft.com/office/powerpoint/2010/main" val="3841437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78335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7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Level 1 text used as Heading 1</a:t>
            </a:r>
          </a:p>
          <a:p>
            <a:pPr lvl="1"/>
            <a:r>
              <a:rPr lang="en-GB" dirty="0" smtClean="0"/>
              <a:t>Level 2 text used as Heading 2</a:t>
            </a:r>
          </a:p>
          <a:p>
            <a:pPr lvl="2"/>
            <a:r>
              <a:rPr lang="en-GB" dirty="0" smtClean="0"/>
              <a:t>Level 3 Regular text</a:t>
            </a:r>
          </a:p>
          <a:p>
            <a:pPr lvl="3"/>
            <a:r>
              <a:rPr lang="en-GB" dirty="0" smtClean="0"/>
              <a:t>Level 4 Bullet 1</a:t>
            </a:r>
          </a:p>
          <a:p>
            <a:pPr lvl="4"/>
            <a:r>
              <a:rPr lang="en-GB" dirty="0" smtClean="0"/>
              <a:t>Level 5 Bullet 2</a:t>
            </a:r>
          </a:p>
          <a:p>
            <a:pPr lvl="5"/>
            <a:r>
              <a:rPr lang="en-GB" dirty="0" smtClean="0"/>
              <a:t>Level 6 Small Heading 1</a:t>
            </a:r>
          </a:p>
          <a:p>
            <a:pPr lvl="6"/>
            <a:r>
              <a:rPr lang="en-GB" dirty="0" smtClean="0"/>
              <a:t>Lever 7 Small heading 2</a:t>
            </a:r>
          </a:p>
          <a:p>
            <a:pPr lvl="7"/>
            <a:r>
              <a:rPr lang="en-GB" dirty="0" smtClean="0"/>
              <a:t>Level 8 Small text </a:t>
            </a:r>
          </a:p>
          <a:p>
            <a:pPr lvl="8"/>
            <a:r>
              <a:rPr lang="en-GB" dirty="0" smtClean="0"/>
              <a:t>Level 9 Small bullet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9534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26769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745559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26930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CoverSlide" descr="\\napp-ldn-06\DATA\ADMSHARE\MARKETING\HFW Power Point Config\HFW Power Point Rebrand Config\Title Page Images\Insurance and reinsurance\Lloyds buildi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8456A4-DB87-47C6-8DA2-7148FB876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ASIA PACIFIC INSURANCE CONFERENCE, SINGAPORE - 18 October 2017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0045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="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11652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15716" y="338009"/>
            <a:ext cx="675199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insurance regulatory developments: HONG KONG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F1322BD-E17C-4B5B-9908-96DFE7CBD6C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60484" y="4724400"/>
            <a:ext cx="84244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85" y="323852"/>
            <a:ext cx="901212" cy="5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256845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9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9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9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9305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1" y="260071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466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3538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</p:spTree>
    <p:extLst>
      <p:ext uri="{BB962C8B-B14F-4D97-AF65-F5344CB8AC3E}">
        <p14:creationId xmlns="" xmlns:p14="http://schemas.microsoft.com/office/powerpoint/2010/main" val="24474334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083176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7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Level 1 text used as Heading 1</a:t>
            </a:r>
          </a:p>
          <a:p>
            <a:pPr lvl="1"/>
            <a:r>
              <a:rPr lang="en-GB" dirty="0" smtClean="0"/>
              <a:t>Level 2 text used as Heading 2</a:t>
            </a:r>
          </a:p>
          <a:p>
            <a:pPr lvl="2"/>
            <a:r>
              <a:rPr lang="en-GB" dirty="0" smtClean="0"/>
              <a:t>Level 3 Regular text</a:t>
            </a:r>
          </a:p>
          <a:p>
            <a:pPr lvl="3"/>
            <a:r>
              <a:rPr lang="en-GB" dirty="0" smtClean="0"/>
              <a:t>Level 4 Bullet 1</a:t>
            </a:r>
          </a:p>
          <a:p>
            <a:pPr lvl="4"/>
            <a:r>
              <a:rPr lang="en-GB" dirty="0" smtClean="0"/>
              <a:t>Level 5 Bullet 2</a:t>
            </a:r>
          </a:p>
          <a:p>
            <a:pPr lvl="5"/>
            <a:r>
              <a:rPr lang="en-GB" dirty="0" smtClean="0"/>
              <a:t>Level 6 Small Heading 1</a:t>
            </a:r>
          </a:p>
          <a:p>
            <a:pPr lvl="6"/>
            <a:r>
              <a:rPr lang="en-GB" dirty="0" smtClean="0"/>
              <a:t>Lever 7 Small heading 2</a:t>
            </a:r>
          </a:p>
          <a:p>
            <a:pPr lvl="7"/>
            <a:r>
              <a:rPr lang="en-GB" dirty="0" smtClean="0"/>
              <a:t>Level 8 Small text </a:t>
            </a:r>
          </a:p>
          <a:p>
            <a:pPr lvl="8"/>
            <a:r>
              <a:rPr lang="en-GB" dirty="0" smtClean="0"/>
              <a:t>Level 9 Small bullet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2268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Orang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4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6" r:id="rId3"/>
    <p:sldLayoutId id="2147483709" r:id="rId4"/>
    <p:sldLayoutId id="2147483664" r:id="rId5"/>
    <p:sldLayoutId id="2147483673" r:id="rId6"/>
    <p:sldLayoutId id="2147483672" r:id="rId7"/>
    <p:sldLayoutId id="2147483665" r:id="rId8"/>
    <p:sldLayoutId id="2147483666" r:id="rId9"/>
    <p:sldLayoutId id="2147483667" r:id="rId10"/>
    <p:sldLayoutId id="2147483668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 smtClean="0"/>
              <a:t>Eighth </a:t>
            </a:r>
            <a:r>
              <a:rPr lang="en-GB" dirty="0"/>
              <a:t>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9532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86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7" r:id="rId3"/>
    <p:sldLayoutId id="2147483710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360363" lvl="4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Sixth level</a:t>
            </a:r>
          </a:p>
          <a:p>
            <a:pPr marL="360363" lvl="4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Seventh level</a:t>
            </a:r>
          </a:p>
          <a:p>
            <a:pPr marL="360363" lvl="4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Eighth level</a:t>
            </a:r>
          </a:p>
          <a:p>
            <a:pPr marL="360363" lvl="4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Light_Blu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60000" y="324000"/>
            <a:ext cx="897247" cy="54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18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11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360000" lvl="4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Sixth level</a:t>
            </a:r>
          </a:p>
          <a:p>
            <a:pPr marL="360000" lvl="4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Seventh level</a:t>
            </a:r>
          </a:p>
          <a:p>
            <a:pPr marL="360000" lvl="4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Eighth level</a:t>
            </a:r>
          </a:p>
          <a:p>
            <a:pPr marL="360000" lvl="4" indent="-180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–"/>
            </a:pPr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Green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9569" y="324000"/>
            <a:ext cx="897750" cy="54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2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13" r:id="rId3"/>
    <p:sldLayoutId id="2147483712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Tx/>
        <a:buNone/>
        <a:defRPr sz="1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216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Seventh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Eighth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60000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3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8" r:id="rId2"/>
    <p:sldLayoutId id="2147483719" r:id="rId3"/>
    <p:sldLayoutId id="2147483720" r:id="rId4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‒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1693" y="1302609"/>
            <a:ext cx="5876491" cy="1215135"/>
          </a:xfrm>
        </p:spPr>
        <p:txBody>
          <a:bodyPr/>
          <a:lstStyle/>
          <a:p>
            <a:pPr defTabSz="684395">
              <a:defRPr/>
            </a:pPr>
            <a:r>
              <a:rPr lang="en-GB" sz="2400" dirty="0" smtClean="0"/>
              <a:t>An overview of significant insurance regulatory developments in Hong KONG, the prc and Singapore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51693" y="3453532"/>
            <a:ext cx="8244916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803092" eaLnBrk="0" hangingPunct="0">
              <a:lnSpc>
                <a:spcPct val="90000"/>
              </a:lnSpc>
              <a:tabLst>
                <a:tab pos="2693988" algn="l"/>
                <a:tab pos="5561013" algn="l"/>
              </a:tabLst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Rosie Ng, Consultant	</a:t>
            </a:r>
            <a:r>
              <a:rPr lang="en-GB" sz="1200" b="1" dirty="0" smtClean="0">
                <a:solidFill>
                  <a:schemeClr val="bg1"/>
                </a:solidFill>
              </a:rPr>
              <a:t>Jean Cao, Associate	James Jordan, Associate</a:t>
            </a:r>
          </a:p>
          <a:p>
            <a:pPr defTabSz="803092" eaLnBrk="0" hangingPunct="0">
              <a:lnSpc>
                <a:spcPct val="90000"/>
              </a:lnSpc>
              <a:tabLst>
                <a:tab pos="2693988" algn="l"/>
                <a:tab pos="5561013" algn="l"/>
              </a:tabLst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</a:t>
            </a:r>
            <a:r>
              <a:rPr kumimoji="0" lang="en-GB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+852 3983 7792	</a:t>
            </a:r>
            <a:r>
              <a:rPr lang="en-GB" sz="1200" b="1" dirty="0" smtClean="0">
                <a:solidFill>
                  <a:schemeClr val="bg1"/>
                </a:solidFill>
              </a:rPr>
              <a:t>Tel: </a:t>
            </a:r>
            <a:r>
              <a:rPr lang="en-GB" sz="1200" b="1" cap="all" dirty="0" smtClean="0">
                <a:solidFill>
                  <a:schemeClr val="bg1"/>
                </a:solidFill>
              </a:rPr>
              <a:t>+86 21 2080 1006	</a:t>
            </a:r>
            <a:r>
              <a:rPr lang="en-GB" sz="1200" b="1" dirty="0" smtClean="0">
                <a:solidFill>
                  <a:schemeClr val="bg1"/>
                </a:solidFill>
              </a:rPr>
              <a:t>Tel: </a:t>
            </a:r>
            <a:r>
              <a:rPr lang="en-US" sz="1200" b="1" cap="all" dirty="0" smtClean="0">
                <a:solidFill>
                  <a:schemeClr val="bg1"/>
                </a:solidFill>
              </a:rPr>
              <a:t>+65 6411 5374</a:t>
            </a:r>
            <a:endParaRPr lang="en-GB" sz="1200" b="1" cap="all" dirty="0" smtClean="0">
              <a:solidFill>
                <a:schemeClr val="bg1"/>
              </a:solidFill>
            </a:endParaRPr>
          </a:p>
          <a:p>
            <a:pPr lvl="0" defTabSz="803092" eaLnBrk="0" hangingPunct="0">
              <a:lnSpc>
                <a:spcPct val="90000"/>
              </a:lnSpc>
              <a:spcAft>
                <a:spcPts val="1408"/>
              </a:spcAft>
              <a:tabLst>
                <a:tab pos="2693988" algn="l"/>
                <a:tab pos="5561013" algn="l"/>
              </a:tabLst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rosie.ng@hfw.com	</a:t>
            </a:r>
            <a:r>
              <a:rPr lang="en-GB" sz="1200" b="1" dirty="0" smtClean="0">
                <a:solidFill>
                  <a:schemeClr val="bg1"/>
                </a:solidFill>
              </a:rPr>
              <a:t>Email: </a:t>
            </a:r>
            <a:r>
              <a:rPr lang="en-US" sz="1200" b="1" dirty="0" smtClean="0">
                <a:solidFill>
                  <a:schemeClr val="bg1"/>
                </a:solidFill>
              </a:rPr>
              <a:t>jean.cao@hfw.com	</a:t>
            </a:r>
            <a:r>
              <a:rPr lang="en-GB" sz="1200" b="1" dirty="0" smtClean="0">
                <a:solidFill>
                  <a:schemeClr val="bg1"/>
                </a:solidFill>
              </a:rPr>
              <a:t>Email: </a:t>
            </a:r>
            <a:r>
              <a:rPr lang="en-US" sz="1200" b="1" dirty="0" smtClean="0">
                <a:solidFill>
                  <a:schemeClr val="bg1"/>
                </a:solidFill>
              </a:rPr>
              <a:t>james.jordan@hfw.com</a:t>
            </a:r>
            <a:endParaRPr lang="en-GB" sz="1200" b="1" dirty="0" smtClean="0">
              <a:solidFill>
                <a:schemeClr val="bg1"/>
              </a:solidFill>
            </a:endParaRPr>
          </a:p>
          <a:p>
            <a:pPr defTabSz="803092" eaLnBrk="0" hangingPunct="0">
              <a:lnSpc>
                <a:spcPct val="90000"/>
              </a:lnSpc>
              <a:spcAft>
                <a:spcPts val="1408"/>
              </a:spcAft>
              <a:tabLst>
                <a:tab pos="3411538" algn="l"/>
                <a:tab pos="5646738" algn="l"/>
              </a:tabLst>
              <a:defRPr/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0" marR="0" lvl="0" indent="0" algn="l" defTabSz="80309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408"/>
              </a:spcAft>
              <a:buClrTx/>
              <a:buSzTx/>
              <a:buFont typeface="Arial" charset="0"/>
              <a:buNone/>
              <a:tabLst>
                <a:tab pos="3411538" algn="l"/>
                <a:tab pos="5646738" algn="l"/>
              </a:tabLst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80309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411538" algn="l"/>
                <a:tab pos="5646738" algn="l"/>
              </a:tabLst>
              <a:defRPr/>
            </a:pP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351693" y="2823778"/>
            <a:ext cx="8417096" cy="456050"/>
          </a:xfrm>
        </p:spPr>
        <p:txBody>
          <a:bodyPr/>
          <a:lstStyle/>
          <a:p>
            <a:pPr defTabSz="803092">
              <a:spcAft>
                <a:spcPts val="1408"/>
              </a:spcAft>
              <a:defRPr/>
            </a:pPr>
            <a:r>
              <a:rPr lang="en-GB" sz="1800" cap="none" dirty="0" smtClean="0"/>
              <a:t>Asia Pacific Insurance Conference,  Singapore - 18</a:t>
            </a:r>
            <a:r>
              <a:rPr lang="en-GB" sz="1800" cap="none" baseline="30000" dirty="0" smtClean="0"/>
              <a:t>th</a:t>
            </a:r>
            <a:r>
              <a:rPr lang="en-GB" sz="1800" cap="none" dirty="0" smtClean="0"/>
              <a:t> October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</p:nvPr>
        </p:nvGraphicFramePr>
        <p:xfrm>
          <a:off x="344367" y="1122589"/>
          <a:ext cx="8423031" cy="353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75560" y="573881"/>
            <a:ext cx="5392146" cy="216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375560" y="573881"/>
            <a:ext cx="5392146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</a:t>
            </a:r>
            <a:r>
              <a:rPr kumimoji="0" lang="en-US" sz="15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REFORMS</a:t>
            </a:r>
            <a:endParaRPr kumimoji="0" lang="en-GB" sz="1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Jean Cao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51692" y="2823778"/>
            <a:ext cx="8640491" cy="756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Associate, Shanghai 	 	</a:t>
            </a:r>
          </a:p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cap="all" dirty="0" smtClean="0">
                <a:solidFill>
                  <a:schemeClr val="bg1"/>
                </a:solidFill>
              </a:rPr>
              <a:t>: +86 21 2080 1006 	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cap="all" dirty="0" smtClean="0">
                <a:solidFill>
                  <a:schemeClr val="bg1"/>
                </a:solidFill>
              </a:rPr>
              <a:t>	</a:t>
            </a: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E: </a:t>
            </a:r>
            <a:r>
              <a:rPr lang="en-US" b="1" dirty="0" smtClean="0">
                <a:solidFill>
                  <a:schemeClr val="bg1"/>
                </a:solidFill>
              </a:rPr>
              <a:t>jean.cao@hfw.com</a:t>
            </a:r>
            <a:r>
              <a:rPr lang="en-GB" b="1" dirty="0" smtClean="0">
                <a:solidFill>
                  <a:schemeClr val="bg1"/>
                </a:solidFill>
              </a:rPr>
              <a:t>	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907313" algn="l"/>
                <a:tab pos="4812150" algn="l"/>
              </a:tabLst>
              <a:defRPr/>
            </a:pPr>
            <a:r>
              <a:rPr lang="en-US" b="1" cap="all" dirty="0" smtClean="0">
                <a:solidFill>
                  <a:schemeClr val="bg1"/>
                </a:solidFill>
              </a:rPr>
              <a:t>  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30" tIns="45715" rIns="91430" bIns="45715"/>
          <a:lstStyle/>
          <a:p>
            <a:fld id="{7DAB47CC-2047-4FFE-9F3B-6C9AB62C381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PRC Legal framework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1540" y="1275606"/>
          <a:ext cx="81009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450"/>
                <a:gridCol w="405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Remit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ody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Promulgating</a:t>
                      </a:r>
                      <a:r>
                        <a:rPr lang="en-GB" baseline="0" dirty="0" smtClean="0"/>
                        <a:t> Insurance Law and o</a:t>
                      </a:r>
                      <a:r>
                        <a:rPr lang="en-GB" dirty="0" smtClean="0"/>
                        <a:t>ther relevant 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National People's Congress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Issuing judicial explanations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Supreme People's Court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Issuing regulations and guidelines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dirty="0" smtClean="0"/>
                        <a:t>China Insurance Regulatory Commission (CIRC)</a:t>
                      </a:r>
                    </a:p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dirty="0" smtClean="0"/>
                        <a:t>Other relevant government institutions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8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reinsurance contracts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pPr lvl="3">
              <a:lnSpc>
                <a:spcPct val="100000"/>
              </a:lnSpc>
              <a:spcAft>
                <a:spcPts val="500"/>
              </a:spcAft>
              <a:buNone/>
            </a:pPr>
            <a:r>
              <a:rPr lang="en-GB" dirty="0" smtClean="0">
                <a:solidFill>
                  <a:schemeClr val="tx2"/>
                </a:solidFill>
              </a:rPr>
              <a:t>Not defined by the Insurance Law.</a:t>
            </a:r>
          </a:p>
          <a:p>
            <a:pPr marL="0" lvl="3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GB" dirty="0" smtClean="0"/>
              <a:t>“Reinsurance" interpreted by CIRC Provisions on the Administration of the Reinsurance Business as “an insurer's action of transferring a part of its underwritten insurance business to another insurer”.</a:t>
            </a:r>
          </a:p>
          <a:p>
            <a:pPr lvl="3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dirty="0" smtClean="0"/>
              <a:t>No specific form and content requirements for reinsurance contracts, which normally contain:</a:t>
            </a:r>
          </a:p>
          <a:p>
            <a:pPr lvl="3"/>
            <a:r>
              <a:rPr lang="en-US" dirty="0" smtClean="0"/>
              <a:t>Parties.</a:t>
            </a:r>
          </a:p>
          <a:p>
            <a:pPr lvl="3"/>
            <a:r>
              <a:rPr lang="en-US" dirty="0" smtClean="0"/>
              <a:t>Premium and payment method.</a:t>
            </a:r>
          </a:p>
          <a:p>
            <a:pPr lvl="3"/>
            <a:r>
              <a:rPr lang="en-US" dirty="0" smtClean="0"/>
              <a:t>Reinsurance commissions.</a:t>
            </a:r>
          </a:p>
          <a:p>
            <a:pPr lvl="3"/>
            <a:r>
              <a:rPr lang="en-US" dirty="0" smtClean="0"/>
              <a:t>Reinsurance ratio.</a:t>
            </a:r>
          </a:p>
          <a:p>
            <a:pPr lvl="3"/>
            <a:r>
              <a:rPr lang="en-US" dirty="0" smtClean="0"/>
              <a:t>Guarantee of no claims.</a:t>
            </a:r>
          </a:p>
          <a:p>
            <a:pPr lvl="3"/>
            <a:r>
              <a:rPr lang="en-US" dirty="0" smtClean="0"/>
              <a:t>Law and jurisdiction.</a:t>
            </a:r>
          </a:p>
          <a:p>
            <a:pPr lvl="3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dirty="0" smtClean="0"/>
              <a:t>Reinsurer cannot request the applicant under the primary insurance contract to pay premium.</a:t>
            </a:r>
          </a:p>
          <a:p>
            <a:pPr lvl="3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dirty="0" smtClean="0"/>
              <a:t>The cedant shall disclose retained liability and all relevant information with respect to the direct insurance to reinsurer.</a:t>
            </a:r>
          </a:p>
          <a:p>
            <a:pPr lvl="3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35996" y="573881"/>
            <a:ext cx="4231709" cy="216000"/>
          </a:xfrm>
        </p:spPr>
        <p:txBody>
          <a:bodyPr/>
          <a:lstStyle/>
          <a:p>
            <a:r>
              <a:rPr lang="en-GB" dirty="0" smtClean="0"/>
              <a:t>reinsurers and reinsurance business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10795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832" y="573881"/>
            <a:ext cx="5707873" cy="216000"/>
          </a:xfrm>
        </p:spPr>
        <p:txBody>
          <a:bodyPr/>
          <a:lstStyle/>
          <a:p>
            <a:r>
              <a:rPr lang="en-US" dirty="0" smtClean="0"/>
              <a:t>Operating  Restrictions: reinsurers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Authorisation/licensing</a:t>
            </a:r>
          </a:p>
          <a:p>
            <a:pPr lvl="3">
              <a:buNone/>
            </a:pPr>
            <a:r>
              <a:rPr lang="en-US" dirty="0" smtClean="0"/>
              <a:t>A domestic reinsurer:</a:t>
            </a:r>
          </a:p>
          <a:p>
            <a:pPr marL="228600" lvl="3" indent="-228600"/>
            <a:r>
              <a:rPr lang="en-US" dirty="0" smtClean="0"/>
              <a:t>Has to be approved by CIRC.</a:t>
            </a:r>
          </a:p>
          <a:p>
            <a:pPr marL="228600" lvl="3" indent="-228600"/>
            <a:r>
              <a:rPr lang="en-US" dirty="0" smtClean="0"/>
              <a:t>Can only operate reinsurance business within the scope of business approved by CIRC. </a:t>
            </a:r>
          </a:p>
          <a:p>
            <a:pPr lvl="3"/>
            <a:endParaRPr lang="en-US" dirty="0" smtClean="0"/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All reinsurers are requested to register with the CIRC Reinsurance Registration System</a:t>
            </a:r>
          </a:p>
          <a:p>
            <a:pPr lvl="3">
              <a:buNone/>
            </a:pPr>
            <a:r>
              <a:rPr lang="en-US" dirty="0" smtClean="0"/>
              <a:t>Non-registered reinsurers are not allowed to conduct reinsurance business in PRC. </a:t>
            </a:r>
          </a:p>
          <a:p>
            <a:pPr lvl="3"/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832" y="573881"/>
            <a:ext cx="5707873" cy="216000"/>
          </a:xfrm>
        </p:spPr>
        <p:txBody>
          <a:bodyPr/>
          <a:lstStyle/>
          <a:p>
            <a:r>
              <a:rPr lang="en-US" dirty="0" smtClean="0"/>
              <a:t>Operating  Restrictions: reinsurers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Restrictions on ownership or control</a:t>
            </a:r>
          </a:p>
          <a:p>
            <a:pPr marL="0" lvl="3" indent="0">
              <a:buNone/>
            </a:pPr>
            <a:r>
              <a:rPr lang="en-US" b="1" dirty="0" smtClean="0"/>
              <a:t>20 July 2017: </a:t>
            </a:r>
            <a:r>
              <a:rPr lang="en-US" dirty="0" smtClean="0"/>
              <a:t>CIRC commenced public consultation on the second draft amended Administrative Measures for Equities of Insurance Companies (the “Draft Measures”).</a:t>
            </a:r>
          </a:p>
          <a:p>
            <a:pPr lvl="3"/>
            <a:r>
              <a:rPr lang="en-US" dirty="0" smtClean="0"/>
              <a:t>Sets out a new regulatory regime for investment in Chinese insurance companies.</a:t>
            </a:r>
          </a:p>
          <a:p>
            <a:pPr lvl="3"/>
            <a:r>
              <a:rPr lang="en-US" dirty="0" smtClean="0"/>
              <a:t>Also applies to a reinsurance company and/or an insurance company conducting reinsurance business.</a:t>
            </a:r>
          </a:p>
          <a:p>
            <a:pPr lvl="3">
              <a:buNone/>
            </a:pPr>
            <a:endParaRPr lang="en-US" dirty="0" smtClean="0"/>
          </a:p>
          <a:p>
            <a:pPr lvl="4"/>
            <a:r>
              <a:rPr lang="en-US" dirty="0" smtClean="0"/>
              <a:t>New categorisation of shareholders.</a:t>
            </a:r>
          </a:p>
          <a:p>
            <a:pPr lvl="4"/>
            <a:r>
              <a:rPr lang="en-US" dirty="0" smtClean="0"/>
              <a:t>Respective qualification and restrictions for shareholders.</a:t>
            </a:r>
          </a:p>
          <a:p>
            <a:pPr lvl="4"/>
            <a:r>
              <a:rPr lang="en-US" dirty="0" smtClean="0"/>
              <a:t>Must use their own funds to acquire equity interests.</a:t>
            </a:r>
          </a:p>
          <a:p>
            <a:pPr lvl="4"/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1740" y="573881"/>
            <a:ext cx="6535965" cy="216000"/>
          </a:xfrm>
        </p:spPr>
        <p:txBody>
          <a:bodyPr/>
          <a:lstStyle/>
          <a:p>
            <a:r>
              <a:rPr lang="en-US" dirty="0" smtClean="0"/>
              <a:t>OPERATING RESTRICTIONS: Reinsurance intermediaries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8"/>
            <a:endParaRPr lang="en-US" dirty="0" smtClean="0"/>
          </a:p>
          <a:p>
            <a:pPr marL="0" lvl="3" indent="0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A reinsurance broker must meet the requirements of the CIRC and obtain an insurance broker license issued by the CIRC.</a:t>
            </a:r>
          </a:p>
          <a:p>
            <a:endParaRPr lang="en-US" dirty="0" smtClean="0"/>
          </a:p>
          <a:p>
            <a:pPr lvl="3"/>
            <a:r>
              <a:rPr lang="en-US" dirty="0" smtClean="0"/>
              <a:t>Minimum paid-up registered capital </a:t>
            </a:r>
            <a:r>
              <a:rPr lang="en-US" dirty="0" smtClean="0"/>
              <a:t>RMB50m. </a:t>
            </a:r>
            <a:endParaRPr lang="en-US" dirty="0" smtClean="0"/>
          </a:p>
          <a:p>
            <a:pPr lvl="3"/>
            <a:r>
              <a:rPr lang="en-US" dirty="0" smtClean="0"/>
              <a:t>Must register with the CIRC Reinsurance Registration System. </a:t>
            </a:r>
          </a:p>
          <a:p>
            <a:pPr lvl="3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A reinsurance broker shall:</a:t>
            </a:r>
          </a:p>
          <a:p>
            <a:pPr lvl="3"/>
            <a:r>
              <a:rPr lang="en-US" dirty="0" smtClean="0"/>
              <a:t>Deliver its invoices, settle reinsurance amounts and perform its other obligations in a timely manner.</a:t>
            </a:r>
          </a:p>
          <a:p>
            <a:pPr lvl="3"/>
            <a:r>
              <a:rPr lang="en-US" dirty="0" smtClean="0"/>
              <a:t>Inform the cedant of all relevant information concerning the reinsurer in a timely and accurate manner.</a:t>
            </a:r>
          </a:p>
          <a:p>
            <a:pPr lvl="3"/>
            <a:r>
              <a:rPr lang="en-US" dirty="0" smtClean="0"/>
              <a:t>At the request of cedant and reinsurer, cooperate with claim handling.</a:t>
            </a:r>
          </a:p>
          <a:p>
            <a:pPr lvl="3">
              <a:buNone/>
            </a:pPr>
            <a:endParaRPr lang="en-US" dirty="0" smtClean="0"/>
          </a:p>
          <a:p>
            <a:pPr marL="0" lvl="3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 reinsurance broker s</a:t>
            </a:r>
            <a:r>
              <a:rPr lang="en-GB" dirty="0" smtClean="0">
                <a:solidFill>
                  <a:schemeClr val="tx2"/>
                </a:solidFill>
              </a:rPr>
              <a:t>hall not:</a:t>
            </a:r>
          </a:p>
          <a:p>
            <a:pPr marL="0" lvl="3" indent="0">
              <a:buNone/>
            </a:pPr>
            <a:r>
              <a:rPr lang="en-GB" dirty="0" smtClean="0"/>
              <a:t>Embezzle or withhold any reinsurance premium, compensation refund or refunded handling charges and expenses. </a:t>
            </a:r>
            <a:endParaRPr lang="en-US" dirty="0" smtClean="0"/>
          </a:p>
          <a:p>
            <a:pPr lvl="3">
              <a:buNone/>
            </a:pPr>
            <a:endParaRPr lang="en-US" sz="11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CIRC PROVISIONS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251520" y="2211710"/>
            <a:ext cx="4083617" cy="126014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lvl="3" indent="-1793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All onshore and offshore reinsurers and reinsurance intermediaries conducting Chinese reinsurance business were required to be registered with CIRC. </a:t>
            </a:r>
          </a:p>
          <a:p>
            <a:pPr marL="179388" lvl="3" indent="-1793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PRC insurance companies are not permitted to conduct reinsurance business with unregistered reinsurers or brokers.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4580384" y="2211710"/>
            <a:ext cx="4083617" cy="280831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lvl="3" indent="-1793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Before an offshore reinsurer or reinsurance broker can be registered with the system, a recommendation from an eligible insurance institution or broker which is already registered on CIRC's system is required. </a:t>
            </a:r>
          </a:p>
          <a:p>
            <a:pPr marL="179388" lvl="3" indent="-1793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Each recommendation is valid for three years.</a:t>
            </a:r>
            <a:endParaRPr lang="en-US" sz="1100" dirty="0" smtClean="0"/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521" y="1491630"/>
            <a:ext cx="3996442" cy="684076"/>
            <a:chOff x="251520" y="1131590"/>
            <a:chExt cx="4068451" cy="684076"/>
          </a:xfrm>
        </p:grpSpPr>
        <p:sp>
          <p:nvSpPr>
            <p:cNvPr id="13" name="Right Arrow 12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lumMod val="20000"/>
                <a:lumOff val="80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2" y="1297092"/>
              <a:ext cx="2448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GB" dirty="0" smtClean="0"/>
                <a:t>Compulsory registration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1" y="1477112"/>
            <a:ext cx="3996442" cy="684076"/>
            <a:chOff x="251520" y="1131590"/>
            <a:chExt cx="4068451" cy="684076"/>
          </a:xfrm>
        </p:grpSpPr>
        <p:sp>
          <p:nvSpPr>
            <p:cNvPr id="16" name="Right Arrow 15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lumMod val="40000"/>
                <a:lumOff val="60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522" y="1297092"/>
              <a:ext cx="2448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dirty="0" smtClean="0"/>
                <a:t>Peer recommendation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687" y="3291830"/>
            <a:ext cx="3996442" cy="684076"/>
            <a:chOff x="251520" y="1131590"/>
            <a:chExt cx="4068451" cy="684076"/>
          </a:xfrm>
          <a:solidFill>
            <a:srgbClr val="2E77FF">
              <a:alpha val="40000"/>
            </a:srgbClr>
          </a:solidFill>
        </p:grpSpPr>
        <p:sp>
          <p:nvSpPr>
            <p:cNvPr id="19" name="Right Arrow 18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522" y="1297092"/>
              <a:ext cx="329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dirty="0" smtClean="0"/>
                <a:t>Qualifications and disclosure</a:t>
              </a:r>
              <a:endParaRPr lang="en-GB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2" y="3291830"/>
            <a:ext cx="3996442" cy="684076"/>
            <a:chOff x="251520" y="1131590"/>
            <a:chExt cx="4068451" cy="684076"/>
          </a:xfrm>
          <a:solidFill>
            <a:srgbClr val="0045C4">
              <a:alpha val="50196"/>
            </a:srgbClr>
          </a:solidFill>
        </p:grpSpPr>
        <p:sp>
          <p:nvSpPr>
            <p:cNvPr id="22" name="Right Arrow 21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521" y="1297092"/>
              <a:ext cx="3492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dirty="0" smtClean="0"/>
                <a:t>Liability for violation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47135" y="1095586"/>
            <a:ext cx="8420263" cy="288032"/>
          </a:xfrm>
          <a:prstGeom prst="round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lvl="1" algn="ctr"/>
            <a:r>
              <a:rPr lang="en-US" b="1" dirty="0" smtClean="0"/>
              <a:t>CIRC Notice on Administration of Reinsurance Registration 2015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 bwMode="auto">
          <a:xfrm>
            <a:off x="4572000" y="4047914"/>
            <a:ext cx="4083617" cy="68407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lvl="3" indent="-1793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Non-compliant institutions will be removed from the register and banned from participation in the reinsurance business in the PRC market for the next two to 10 years.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monitoring and disclosure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>
              <a:buNone/>
            </a:pPr>
            <a:r>
              <a:rPr lang="en-US" b="1" dirty="0" smtClean="0"/>
              <a:t>Business operation:</a:t>
            </a:r>
          </a:p>
          <a:p>
            <a:pPr lvl="3"/>
            <a:r>
              <a:rPr lang="en-US" dirty="0" smtClean="0"/>
              <a:t>Separate accounts and separate accounting  for life and non-life reinsurance business.</a:t>
            </a:r>
          </a:p>
          <a:p>
            <a:pPr lvl="3"/>
            <a:r>
              <a:rPr lang="en-US" dirty="0" smtClean="0"/>
              <a:t>Reinsurance must be arranged for the part in excess of the retained premium or risk.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b="1" dirty="0" smtClean="0"/>
              <a:t>Proportional reinsurance: </a:t>
            </a:r>
          </a:p>
          <a:p>
            <a:pPr lvl="3"/>
            <a:r>
              <a:rPr lang="en-US" dirty="0" smtClean="0"/>
              <a:t>For each risk unit, up to 80% of the insured amount or the limit of liability in the direct insurance contract to same reinsurer.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b="1" dirty="0" smtClean="0"/>
              <a:t>Facultative reinsurance:</a:t>
            </a:r>
          </a:p>
          <a:p>
            <a:pPr lvl="3"/>
            <a:r>
              <a:rPr lang="en-US" dirty="0" smtClean="0"/>
              <a:t>Up to 20% of the insured amount or the limit of liability ceded to its affiliated company.</a:t>
            </a:r>
          </a:p>
          <a:p>
            <a:pPr lvl="3">
              <a:buNone/>
            </a:pPr>
            <a:endParaRPr lang="en-GB" dirty="0" smtClean="0"/>
          </a:p>
          <a:p>
            <a:pPr marL="0" lvl="3" indent="0">
              <a:buNone/>
            </a:pPr>
            <a:r>
              <a:rPr lang="en-GB" dirty="0" smtClean="0"/>
              <a:t>Professional reinsurance assignees within PRC must have full-time reinsurance underwriters and claim handlers domiciled in PRC.</a:t>
            </a:r>
          </a:p>
          <a:p>
            <a:pPr lvl="4"/>
            <a:endParaRPr lang="en-GB" dirty="0" smtClean="0"/>
          </a:p>
          <a:p>
            <a:pPr lvl="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47135" y="1095586"/>
            <a:ext cx="8420263" cy="288032"/>
          </a:xfrm>
          <a:prstGeom prst="round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lvl="1" algn="ctr"/>
            <a:r>
              <a:rPr lang="en-US" b="1" dirty="0" smtClean="0"/>
              <a:t>CIRC Provisions on Administration of Reinsurance Business 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ROSIE NG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51692" y="2823778"/>
            <a:ext cx="8640491" cy="756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Consultant, Hong Kong		</a:t>
            </a:r>
          </a:p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cap="all" dirty="0" smtClean="0">
                <a:solidFill>
                  <a:schemeClr val="bg1"/>
                </a:solidFill>
              </a:rPr>
              <a:t>: +852 3983 7792		</a:t>
            </a: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E: rosie.ng@hfw.com	</a:t>
            </a: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907313" algn="l"/>
                <a:tab pos="4812150" algn="l"/>
              </a:tabLst>
              <a:defRPr/>
            </a:pPr>
            <a:r>
              <a:rPr lang="en-US" b="1" cap="all" dirty="0" smtClean="0">
                <a:solidFill>
                  <a:schemeClr val="bg1"/>
                </a:solidFill>
              </a:rPr>
              <a:t>  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monitoring and disclosure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lvl="3">
              <a:buNone/>
            </a:pPr>
            <a:r>
              <a:rPr lang="en-GB" dirty="0" smtClean="0">
                <a:solidFill>
                  <a:schemeClr val="tx2"/>
                </a:solidFill>
              </a:rPr>
              <a:t>An insurer shall report to CIRC:</a:t>
            </a:r>
          </a:p>
          <a:p>
            <a:pPr lvl="3"/>
            <a:r>
              <a:rPr lang="en-US" b="1" dirty="0" smtClean="0"/>
              <a:t>By 31 March each year: </a:t>
            </a:r>
            <a:r>
              <a:rPr lang="en-US" dirty="0" smtClean="0"/>
              <a:t>Its risk classification methods.</a:t>
            </a:r>
          </a:p>
          <a:p>
            <a:pPr lvl="3"/>
            <a:r>
              <a:rPr lang="en-US" b="1" dirty="0" smtClean="0"/>
              <a:t>By 30 June each year: </a:t>
            </a:r>
            <a:r>
              <a:rPr lang="en-US" dirty="0" smtClean="0"/>
              <a:t>Its catastrophe risk arrangement plan.</a:t>
            </a:r>
          </a:p>
          <a:p>
            <a:pPr lvl="2"/>
            <a:r>
              <a:rPr lang="en-GB" dirty="0" smtClean="0"/>
              <a:t> </a:t>
            </a:r>
            <a:endParaRPr lang="en-US" dirty="0" smtClean="0"/>
          </a:p>
          <a:p>
            <a:pPr lvl="3">
              <a:buNone/>
            </a:pPr>
            <a:r>
              <a:rPr lang="en-GB" dirty="0" smtClean="0">
                <a:solidFill>
                  <a:schemeClr val="tx2"/>
                </a:solidFill>
              </a:rPr>
              <a:t>A direct insurer shall disclose to CIRC:</a:t>
            </a:r>
            <a:endParaRPr lang="en-US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smtClean="0"/>
              <a:t>By 30 April each year: </a:t>
            </a:r>
            <a:r>
              <a:rPr lang="en-US" dirty="0" smtClean="0"/>
              <a:t>Information on its transactions in the last fiscal year, in which the business ceded to the same reinsurer for each risk unit exceeds 50% of the insured amount or the limit of liability in the direct insurance contract underwritten by itself:</a:t>
            </a:r>
          </a:p>
          <a:p>
            <a:pPr lvl="4"/>
            <a:r>
              <a:rPr lang="en-US" dirty="0" smtClean="0"/>
              <a:t>within one month following treaties’ execution, information relating to the reinsurance agreement, renewal, reinsurer(s), broker arrangement, changes in the reinsurance arrangements.</a:t>
            </a:r>
          </a:p>
          <a:p>
            <a:pPr lvl="4"/>
            <a:r>
              <a:rPr lang="en-US" dirty="0" smtClean="0"/>
              <a:t>maximum net retained lines for each risk unit in the last and current fiscal years for property insurance company.</a:t>
            </a:r>
          </a:p>
          <a:p>
            <a:pPr lvl="4"/>
            <a:r>
              <a:rPr lang="en-US" dirty="0" smtClean="0"/>
              <a:t> changes in reinsurance arrangement in the current fiscal year, such as increase or decrease of reinsurance treaties, leading reinsurer or reinsurer accepting the largest share of treaty reinsurance.</a:t>
            </a:r>
          </a:p>
          <a:p>
            <a:pPr lvl="2"/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monitoring and disclosure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>
              <a:buNone/>
            </a:pPr>
            <a:endParaRPr lang="en-GB" dirty="0" smtClean="0"/>
          </a:p>
          <a:p>
            <a:pPr marL="0" lvl="3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An approved foreign funded insurance company:</a:t>
            </a:r>
          </a:p>
          <a:p>
            <a:pPr marL="0" lvl="3" indent="0">
              <a:buNone/>
            </a:pPr>
            <a:r>
              <a:rPr lang="en-US" dirty="0" smtClean="0"/>
              <a:t>Shall report on a regular basis to the CIRC about its reinsurance arrangement (treaty/facultative) with any of its affiliated entities by submitting supporting documents.</a:t>
            </a:r>
          </a:p>
          <a:p>
            <a:pPr marL="0" lvl="3" indent="0">
              <a:buNone/>
            </a:pPr>
            <a:r>
              <a:rPr lang="en-US" dirty="0" smtClean="0"/>
              <a:t>E.g. reinsurance slip, report containing statistics on each affiliated entities.</a:t>
            </a:r>
          </a:p>
          <a:p>
            <a:pPr lvl="3"/>
            <a:endParaRPr lang="en-US" dirty="0" smtClean="0"/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Liability for violation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9864" y="2571750"/>
          <a:ext cx="6096000" cy="19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Company</a:t>
                      </a:r>
                      <a:endParaRPr lang="en-GB" sz="12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/>
                        <a:t>Person in charge</a:t>
                      </a:r>
                      <a:endParaRPr lang="en-US" sz="1200" b="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pPr marL="0" marR="0" lvl="3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Fine of RMB50k-300k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Fine of RMB10k-100k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Restriction on scope of business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Disqualified from holding the corresponding office or practicing in the relevant section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Cease to accept new business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Prohibition from access to the insurance sector for a certain period or even for life</a:t>
                      </a:r>
                      <a:endParaRPr lang="en-GB" sz="1200" dirty="0"/>
                    </a:p>
                  </a:txBody>
                  <a:tcPr/>
                </a:tc>
              </a:tr>
              <a:tr h="3068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Revocation of business permit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5916" y="573881"/>
            <a:ext cx="4951789" cy="216000"/>
          </a:xfrm>
        </p:spPr>
        <p:txBody>
          <a:bodyPr/>
          <a:lstStyle/>
          <a:p>
            <a:r>
              <a:rPr lang="en-US" dirty="0" smtClean="0"/>
              <a:t>OFFSHORE REINSURERS’ COLLATERAL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3"/>
            <a:r>
              <a:rPr lang="en-US" dirty="0" smtClean="0"/>
              <a:t>Not-mandatory,  non-collateralised treaties are subject to a punitive capital charge under C-ROSS.</a:t>
            </a:r>
          </a:p>
          <a:p>
            <a:pPr lvl="3"/>
            <a:r>
              <a:rPr lang="en-US" dirty="0" smtClean="0"/>
              <a:t>Types of collateral recognised.</a:t>
            </a:r>
          </a:p>
          <a:p>
            <a:pPr lvl="3"/>
            <a:r>
              <a:rPr lang="en-US" dirty="0" smtClean="0"/>
              <a:t>Requirements for qualifying collateral.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47135" y="1095586"/>
            <a:ext cx="8420263" cy="288032"/>
          </a:xfrm>
          <a:prstGeom prst="round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lvl="1" algn="ctr"/>
            <a:r>
              <a:rPr lang="en-US" b="1" dirty="0" smtClean="0"/>
              <a:t>CIRC Notice on Matters Concerning Collateral Provided by Offshore Reinsurers 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James Jordan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51692" y="2823778"/>
            <a:ext cx="8640491" cy="756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Associate, Singapore	 	</a:t>
            </a:r>
          </a:p>
          <a:p>
            <a:pPr defTabSz="684395" eaLnBrk="0" hangingPunct="0">
              <a:lnSpc>
                <a:spcPct val="90000"/>
              </a:lnSpc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cap="all" dirty="0" smtClean="0">
                <a:solidFill>
                  <a:schemeClr val="bg1"/>
                </a:solidFill>
              </a:rPr>
              <a:t>: </a:t>
            </a:r>
            <a:r>
              <a:rPr lang="en-US" b="1" cap="all" dirty="0" smtClean="0">
                <a:solidFill>
                  <a:schemeClr val="bg1"/>
                </a:solidFill>
              </a:rPr>
              <a:t>+65 6411 5374 </a:t>
            </a:r>
            <a:r>
              <a:rPr lang="en-GB" b="1" cap="all" dirty="0" smtClean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cap="all" dirty="0" smtClean="0">
                <a:solidFill>
                  <a:schemeClr val="bg1"/>
                </a:solidFill>
              </a:rPr>
              <a:t>	</a:t>
            </a: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749027" algn="l"/>
                <a:tab pos="5274831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</a:rPr>
              <a:t>E: </a:t>
            </a:r>
            <a:r>
              <a:rPr lang="en-US" b="1" dirty="0" smtClean="0">
                <a:solidFill>
                  <a:schemeClr val="bg1"/>
                </a:solidFill>
              </a:rPr>
              <a:t>james.jordan@hfw.com </a:t>
            </a:r>
            <a:r>
              <a:rPr lang="en-GB" b="1" dirty="0" smtClean="0">
                <a:solidFill>
                  <a:schemeClr val="bg1"/>
                </a:solidFill>
              </a:rPr>
              <a:t>	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hangingPunct="0">
              <a:lnSpc>
                <a:spcPct val="90000"/>
              </a:lnSpc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tabLst>
                <a:tab pos="2907313" algn="l"/>
                <a:tab pos="4812150" algn="l"/>
              </a:tabLst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defTabSz="68439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907313" algn="l"/>
                <a:tab pos="4812150" algn="l"/>
              </a:tabLst>
              <a:defRPr/>
            </a:pPr>
            <a:r>
              <a:rPr lang="en-US" b="1" cap="all" dirty="0" smtClean="0">
                <a:solidFill>
                  <a:schemeClr val="bg1"/>
                </a:solidFill>
              </a:rPr>
              <a:t>  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none" dirty="0" smtClean="0"/>
              <a:t>REGULATORY OVERVIEW</a:t>
            </a:r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cap="none" dirty="0" smtClean="0"/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No separate regulatory body for insurance.</a:t>
            </a:r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r>
              <a:rPr lang="en-GB" dirty="0" smtClean="0">
                <a:solidFill>
                  <a:schemeClr val="tx2"/>
                </a:solidFill>
              </a:rPr>
              <a:t>The Monetary Authority of Singapore (“MAS”) is the central bank of Singapore. </a:t>
            </a:r>
          </a:p>
          <a:p>
            <a:pPr lvl="3">
              <a:buNone/>
            </a:pPr>
            <a:r>
              <a:rPr lang="en-GB" dirty="0" smtClean="0"/>
              <a:t>Administers the Insurance Act (Cap 142).</a:t>
            </a:r>
          </a:p>
          <a:p>
            <a:pPr lvl="4"/>
            <a:r>
              <a:rPr lang="en-GB" dirty="0" smtClean="0"/>
              <a:t>Includes provisions governing regulation of insurers, reinsurers, and insurance intermediaries.</a:t>
            </a:r>
          </a:p>
          <a:p>
            <a:pPr lvl="3"/>
            <a:endParaRPr lang="en-US" dirty="0" smtClean="0"/>
          </a:p>
          <a:p>
            <a:pPr lvl="3">
              <a:buNone/>
            </a:pPr>
            <a:r>
              <a:rPr lang="en-US" dirty="0" smtClean="0">
                <a:solidFill>
                  <a:schemeClr val="tx2"/>
                </a:solidFill>
              </a:rPr>
              <a:t>Quiet couple of years in terms of regulatory developments due to:</a:t>
            </a:r>
          </a:p>
          <a:p>
            <a:pPr lvl="3"/>
            <a:r>
              <a:rPr lang="en-US" dirty="0" smtClean="0"/>
              <a:t>Being a relatively developed market.</a:t>
            </a:r>
          </a:p>
          <a:p>
            <a:pPr lvl="3"/>
            <a:r>
              <a:rPr lang="en-US" dirty="0" smtClean="0"/>
              <a:t>Ranking favorably against other markets in the region.</a:t>
            </a:r>
          </a:p>
          <a:p>
            <a:pPr lvl="3"/>
            <a:r>
              <a:rPr lang="en-US" dirty="0" smtClean="0"/>
              <a:t>Having a regulatory focus on innovation and Fintech, as part of its wider aim to become a tech hub.</a:t>
            </a:r>
          </a:p>
          <a:p>
            <a:endParaRPr lang="en-US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None/>
            </a:pPr>
            <a:r>
              <a:rPr lang="en-GB" dirty="0" smtClean="0">
                <a:solidFill>
                  <a:schemeClr val="tx2"/>
                </a:solidFill>
              </a:rPr>
              <a:t>Singapore’s attractiveness increases as regulation increases elsewhere:</a:t>
            </a:r>
          </a:p>
          <a:p>
            <a:pPr lvl="3"/>
            <a:r>
              <a:rPr lang="en-GB" b="1" dirty="0" smtClean="0"/>
              <a:t>Malaysia</a:t>
            </a:r>
            <a:r>
              <a:rPr lang="en-GB" dirty="0" smtClean="0"/>
              <a:t>:</a:t>
            </a:r>
          </a:p>
          <a:p>
            <a:pPr lvl="4"/>
            <a:r>
              <a:rPr lang="en-GB" dirty="0" smtClean="0"/>
              <a:t>Obtaining new licenses has become increasingly difficult.</a:t>
            </a:r>
          </a:p>
          <a:p>
            <a:pPr lvl="4"/>
            <a:r>
              <a:rPr lang="en-GB" dirty="0" smtClean="0"/>
              <a:t>Foreign ownership restrictions make it difficult (in comparison) to enter the market. </a:t>
            </a:r>
          </a:p>
          <a:p>
            <a:pPr lvl="3"/>
            <a:r>
              <a:rPr lang="en-GB" b="1" cap="none" dirty="0" smtClean="0"/>
              <a:t>Indonesia</a:t>
            </a:r>
            <a:r>
              <a:rPr lang="en-GB" cap="none" dirty="0" smtClean="0"/>
              <a:t>: Shift towards greater protectionism. </a:t>
            </a:r>
          </a:p>
          <a:p>
            <a:endParaRPr lang="en-GB" cap="none" dirty="0" smtClean="0"/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xmlns="" val="39678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pPr lvl="3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By far the most open to foreign competition in the ASEAN region and among the most liberalised in the world:</a:t>
            </a:r>
          </a:p>
          <a:p>
            <a:pPr lvl="3"/>
            <a:endParaRPr lang="en-US" sz="1400" dirty="0" smtClean="0"/>
          </a:p>
          <a:p>
            <a:pPr lvl="3"/>
            <a:r>
              <a:rPr lang="en-US" sz="1400" dirty="0" smtClean="0"/>
              <a:t>Very few bars to foreign market entrants.</a:t>
            </a:r>
          </a:p>
          <a:p>
            <a:pPr lvl="4"/>
            <a:r>
              <a:rPr lang="en-US" sz="1400" dirty="0" smtClean="0"/>
              <a:t>Free trade agreements with the European Union and the United States.</a:t>
            </a:r>
          </a:p>
          <a:p>
            <a:pPr lvl="3"/>
            <a:endParaRPr lang="en-US" sz="1400" dirty="0" smtClean="0"/>
          </a:p>
          <a:p>
            <a:pPr marL="177800" lvl="3" indent="-177800"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400" dirty="0" smtClean="0"/>
              <a:t>Insurance policymaking has a long tradition of:</a:t>
            </a:r>
          </a:p>
          <a:p>
            <a:pPr marL="357800" lvl="4" indent="-177800"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400" dirty="0" smtClean="0"/>
              <a:t>Encouraging the establishment of foreign insurers.</a:t>
            </a:r>
          </a:p>
          <a:p>
            <a:pPr marL="357800" lvl="4" indent="-177800"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400" dirty="0" smtClean="0"/>
              <a:t>Ensuring a stable and competitive regulatory environment.</a:t>
            </a:r>
          </a:p>
          <a:p>
            <a:endParaRPr lang="en-US" cap="none" dirty="0" smtClean="0"/>
          </a:p>
          <a:p>
            <a:endParaRPr lang="en-GB" cap="none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market Overview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cap="none" dirty="0" smtClean="0"/>
          </a:p>
          <a:p>
            <a:endParaRPr lang="en-GB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03598"/>
            <a:ext cx="2758999" cy="27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market Overview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210" y="1167594"/>
            <a:ext cx="2480227" cy="249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39602"/>
            <a:ext cx="3043915" cy="27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3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lvl="3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 smtClean="0">
                <a:solidFill>
                  <a:schemeClr val="tx2"/>
                </a:solidFill>
              </a:rPr>
              <a:t>MAS aims to transform Singapore into a </a:t>
            </a:r>
            <a:r>
              <a:rPr lang="en-GB" sz="1400" b="1" dirty="0" smtClean="0">
                <a:solidFill>
                  <a:schemeClr val="tx2"/>
                </a:solidFill>
              </a:rPr>
              <a:t>Smart Financial Hub: </a:t>
            </a:r>
          </a:p>
          <a:p>
            <a:pPr marL="177800" lvl="3" indent="0">
              <a:buNone/>
            </a:pPr>
            <a:r>
              <a:rPr lang="en-US" sz="1400" dirty="0" smtClean="0"/>
              <a:t> </a:t>
            </a:r>
            <a:endParaRPr lang="en-GB" sz="1400" dirty="0" smtClean="0"/>
          </a:p>
          <a:p>
            <a:pPr marL="0" lvl="3" indent="0">
              <a:buNone/>
            </a:pPr>
            <a:r>
              <a:rPr lang="en-GB" sz="1400" dirty="0" smtClean="0"/>
              <a:t>Believes that a key driver to a successful transformation will be the provision of a regulatory environment that is conducive for innovative use of technology.</a:t>
            </a:r>
          </a:p>
          <a:p>
            <a:pPr marL="177800" lvl="3" indent="0" algn="r">
              <a:buNone/>
            </a:pPr>
            <a:endParaRPr lang="en-GB" sz="1400" dirty="0" smtClean="0"/>
          </a:p>
          <a:p>
            <a:pPr marL="0" lvl="3" indent="0">
              <a:buNone/>
            </a:pPr>
            <a:r>
              <a:rPr lang="en-GB" sz="1400" dirty="0" smtClean="0">
                <a:solidFill>
                  <a:schemeClr val="tx2"/>
                </a:solidFill>
              </a:rPr>
              <a:t>Current initiative: Implementing a regulatory </a:t>
            </a:r>
            <a:r>
              <a:rPr lang="en-GB" sz="1400" b="1" dirty="0" smtClean="0">
                <a:solidFill>
                  <a:schemeClr val="tx2"/>
                </a:solidFill>
              </a:rPr>
              <a:t>‘Sandbox’</a:t>
            </a:r>
            <a:r>
              <a:rPr lang="en-GB" sz="1400" dirty="0" smtClean="0">
                <a:solidFill>
                  <a:schemeClr val="tx2"/>
                </a:solidFill>
              </a:rPr>
              <a:t>:</a:t>
            </a:r>
          </a:p>
          <a:p>
            <a:pPr marL="0" lvl="3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177800" lvl="3" indent="-177800">
              <a:tabLst>
                <a:tab pos="177800" algn="l"/>
              </a:tabLst>
            </a:pPr>
            <a:r>
              <a:rPr lang="en-GB" sz="1400" dirty="0" smtClean="0"/>
              <a:t>To experiment with innovative financial services in the production environment, within a defined space and time period.</a:t>
            </a:r>
          </a:p>
          <a:p>
            <a:pPr marL="177800" lvl="3" indent="-177800">
              <a:tabLst>
                <a:tab pos="0" algn="l"/>
              </a:tabLst>
            </a:pPr>
            <a:r>
              <a:rPr lang="en-GB" sz="1400" dirty="0" smtClean="0"/>
              <a:t>MAS provides regulatory support by relaxing specific regulatory requirements on a case-by-case basis for the duration of the specified sandbox project. </a:t>
            </a:r>
          </a:p>
          <a:p>
            <a:pPr marL="0" lvl="3" indent="177800">
              <a:tabLst>
                <a:tab pos="0" algn="l"/>
              </a:tabLst>
            </a:pPr>
            <a:r>
              <a:rPr lang="en-GB" sz="1400" dirty="0" smtClean="0"/>
              <a:t>First applicant for the Sandbox was the insurance focused PolicyPal.</a:t>
            </a:r>
          </a:p>
          <a:p>
            <a:pPr marL="177800" lvl="3" indent="-177800">
              <a:tabLst>
                <a:tab pos="0" algn="l"/>
              </a:tabLst>
            </a:pPr>
            <a:r>
              <a:rPr lang="en-GB" sz="1400" dirty="0" smtClean="0"/>
              <a:t>PolicyPal uses Optical Character Recognition (OCR) technology to digitalise a client’s existing insurance policies so as to analyse a client’s current coverage and also propose improvements on the coverage.</a:t>
            </a:r>
          </a:p>
          <a:p>
            <a:pPr marL="0" lvl="3" indent="0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REGULATORY FOCUS: FINTECH AND INSURTECH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79562"/>
            <a:ext cx="6805538" cy="34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256842" y="338009"/>
            <a:ext cx="3510863" cy="21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>
                <a:latin typeface="+mn-lt"/>
                <a:ea typeface="+mn-ea"/>
                <a:cs typeface="+mn-cs"/>
              </a:rPr>
              <a:t>REGULATORY FOCUS: FINTECH AND INSURTECH</a:t>
            </a:r>
            <a:endParaRPr lang="en-GB" sz="1500" b="1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3704" y="1006078"/>
            <a:ext cx="8512771" cy="3761915"/>
          </a:xfrm>
        </p:spPr>
        <p:txBody>
          <a:bodyPr/>
          <a:lstStyle/>
          <a:p>
            <a:r>
              <a:rPr lang="en-US" cap="none" dirty="0" smtClean="0"/>
              <a:t>According to the MAS Guidelines:</a:t>
            </a:r>
          </a:p>
          <a:p>
            <a:endParaRPr lang="en-US" cap="none" dirty="0" smtClean="0"/>
          </a:p>
          <a:p>
            <a:pPr lvl="3">
              <a:buNone/>
            </a:pPr>
            <a:endParaRPr lang="en-GB" cap="none" dirty="0" smtClean="0"/>
          </a:p>
          <a:p>
            <a:endParaRPr lang="en-GB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256842" y="338009"/>
            <a:ext cx="3510863" cy="21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REGULATORY FOCUS: FINTECH AND INSURTECH</a:t>
            </a:r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03648" y="1239602"/>
          <a:ext cx="6336705" cy="3438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2235"/>
                <a:gridCol w="2112235"/>
                <a:gridCol w="2112235"/>
              </a:tblGrid>
              <a:tr h="32403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Companies</a:t>
                      </a:r>
                      <a:r>
                        <a:rPr lang="en-US" sz="1200" baseline="0" dirty="0" smtClean="0"/>
                        <a:t> m</a:t>
                      </a:r>
                      <a:r>
                        <a:rPr lang="en-US" sz="1200" dirty="0" smtClean="0"/>
                        <a:t>ay be allowed to relax</a:t>
                      </a:r>
                      <a:endParaRPr lang="en-GB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Companies</a:t>
                      </a:r>
                      <a:r>
                        <a:rPr lang="en-US" sz="1200" baseline="0" dirty="0" smtClean="0"/>
                        <a:t> m</a:t>
                      </a:r>
                      <a:r>
                        <a:rPr lang="en-US" sz="1200" dirty="0" smtClean="0"/>
                        <a:t>ust maintain</a:t>
                      </a:r>
                      <a:endParaRPr lang="en-GB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Asset maintenance requirement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Fund solvency and capital adequacy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Confidentiality of customer information </a:t>
                      </a:r>
                      <a:endParaRPr lang="en-GB" sz="12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Board composition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Licence fees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Fit and proper criteria particularly on honesty and integrity</a:t>
                      </a: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Cash balances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Management experience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Handling of customer’s moneys and assets by intermediaries </a:t>
                      </a: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Credit rating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MAS Guidelines, such as technology risk management guidelines and outsourcing guidelines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Prevention of money laundering and countering the financing of terrorism</a:t>
                      </a: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Financial soundness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3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200" cap="none" dirty="0" smtClean="0"/>
                        <a:t>Minimum liquid assets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344367" y="1006079"/>
            <a:ext cx="8423031" cy="3590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endParaRPr lang="en-GB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Statutory body.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Independent (financially and operationally) of government.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Established on </a:t>
            </a:r>
            <a:r>
              <a:rPr lang="en-GB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7 December 2015.</a:t>
            </a:r>
            <a:endParaRPr lang="en-GB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26 June 2017: </a:t>
            </a:r>
            <a:r>
              <a:rPr lang="en-GB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Took over functions of OCI in regulating insurers/reinsurers.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Policy objectives: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Modernisation of regulatory infrastructure.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Facilitate stable development of industry.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Provide better protection of policyholders.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Align with international practices.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Independence from government.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</a:pPr>
            <a:r>
              <a:rPr lang="en-GB" dirty="0" smtClean="0"/>
              <a:t>First four years: US$83 million budget.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endParaRPr lang="en-GB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7311" y="573881"/>
            <a:ext cx="4860394" cy="216000"/>
          </a:xfrm>
        </p:spPr>
        <p:txBody>
          <a:bodyPr/>
          <a:lstStyle/>
          <a:p>
            <a:r>
              <a:rPr lang="en-US" dirty="0" smtClean="0"/>
              <a:t>Insurance Authority (ia) OF HONG KONG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pPr lvl="3">
              <a:buNone/>
            </a:pPr>
            <a:r>
              <a:rPr lang="en-GB" sz="1400" dirty="0" smtClean="0">
                <a:solidFill>
                  <a:schemeClr val="tx2"/>
                </a:solidFill>
              </a:rPr>
              <a:t>Insurers have operated under the Risk-Based-Capital ("RBC") framework, which:</a:t>
            </a:r>
          </a:p>
          <a:p>
            <a:pPr lvl="3"/>
            <a:r>
              <a:rPr lang="en-GB" sz="1400" dirty="0" smtClean="0"/>
              <a:t>has underpinned the market for the last 12 years. </a:t>
            </a:r>
          </a:p>
          <a:p>
            <a:pPr lvl="3"/>
            <a:r>
              <a:rPr lang="en-US" sz="1400" dirty="0" smtClean="0"/>
              <a:t>requires insurers to hold capital against their risk exposures.</a:t>
            </a:r>
          </a:p>
          <a:p>
            <a:pPr lvl="3"/>
            <a:r>
              <a:rPr lang="en-US" sz="1400" cap="none" dirty="0" smtClean="0">
                <a:solidFill>
                  <a:schemeClr val="tx1"/>
                </a:solidFill>
              </a:rPr>
              <a:t>requires registered insurers to maintain a separate insurance fund for each class of business carried on by that insurer.</a:t>
            </a:r>
          </a:p>
          <a:p>
            <a:pPr lvl="4"/>
            <a:r>
              <a:rPr lang="en-US" sz="1400" cap="none" dirty="0" smtClean="0">
                <a:solidFill>
                  <a:schemeClr val="tx1"/>
                </a:solidFill>
              </a:rPr>
              <a:t>Applies to both Singapore and offshore policies.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cap="none" dirty="0" smtClean="0"/>
              <a:t>MAS has since introduced a number of measures increasing minimum capital requirements for insurers established in the country. </a:t>
            </a:r>
          </a:p>
          <a:p>
            <a:endParaRPr lang="en-US" sz="1400" cap="none" dirty="0" smtClean="0">
              <a:solidFill>
                <a:schemeClr val="tx1"/>
              </a:solidFill>
            </a:endParaRPr>
          </a:p>
          <a:p>
            <a:endParaRPr lang="en-US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Capital Regime Overhaul: RISK-BASED CAPITAL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cap="none" dirty="0" smtClean="0"/>
              <a:t>MAS is now embarking on a review (“RBC 2”) of the framework:</a:t>
            </a:r>
          </a:p>
          <a:p>
            <a:pPr lvl="3"/>
            <a:r>
              <a:rPr lang="en-US" sz="1400" dirty="0" smtClean="0"/>
              <a:t>In light of evolving market practices and global regulatory developments. </a:t>
            </a:r>
          </a:p>
          <a:p>
            <a:pPr lvl="3"/>
            <a:r>
              <a:rPr lang="en-US" sz="1400" dirty="0" smtClean="0"/>
              <a:t>Not expected to be a radical change to current practices </a:t>
            </a:r>
          </a:p>
          <a:p>
            <a:pPr lvl="3"/>
            <a:r>
              <a:rPr lang="en-US" sz="1400" dirty="0" smtClean="0"/>
              <a:t>Will make it clearer as to when regulatory intervention would be appropriate.</a:t>
            </a:r>
          </a:p>
          <a:p>
            <a:endParaRPr lang="en-US" sz="1400" cap="none" dirty="0" smtClean="0">
              <a:solidFill>
                <a:schemeClr val="tx1"/>
              </a:solidFill>
            </a:endParaRPr>
          </a:p>
          <a:p>
            <a:pPr lvl="3">
              <a:buNone/>
            </a:pPr>
            <a:r>
              <a:rPr lang="en-US" sz="1400" dirty="0" smtClean="0"/>
              <a:t>In 2012 and 2014, MAS circulated two consultations in preparation for a reform of insurance prudential regulation:</a:t>
            </a:r>
          </a:p>
          <a:p>
            <a:pPr lvl="3"/>
            <a:r>
              <a:rPr lang="en-US" sz="1400" dirty="0" smtClean="0"/>
              <a:t>Expected to be January 2017 - still waiting.</a:t>
            </a:r>
          </a:p>
          <a:p>
            <a:pPr lvl="3"/>
            <a:r>
              <a:rPr lang="en-US" sz="1400" dirty="0" smtClean="0"/>
              <a:t>Would bring the Singaporean regulatory framework closer to the European Solvency II regime.</a:t>
            </a:r>
          </a:p>
          <a:p>
            <a:endParaRPr lang="en-US" sz="1400" cap="none" dirty="0" smtClean="0"/>
          </a:p>
          <a:p>
            <a:r>
              <a:rPr lang="en-US" sz="1400" cap="none" dirty="0" smtClean="0"/>
              <a:t>Key objectives: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 smtClean="0"/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To enhance policyholder protection.</a:t>
            </a:r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To observe international standards and best practices.</a:t>
            </a:r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To ensure insurers can perform its economic and social role on a sustainable basis.</a:t>
            </a:r>
            <a:endParaRPr lang="en-GB" sz="1400" dirty="0" smtClean="0"/>
          </a:p>
          <a:p>
            <a:endParaRPr lang="en-US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28600" indent="-228600"/>
            <a:endParaRPr lang="en-US" cap="none" dirty="0" smtClean="0"/>
          </a:p>
          <a:p>
            <a:pPr marL="228600" indent="-228600"/>
            <a:endParaRPr lang="en-US" cap="none" dirty="0" smtClean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Capital Regime Overhaul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28600" indent="-228600"/>
            <a:endParaRPr lang="en-US" sz="1400" cap="none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400" cap="none" dirty="0" smtClean="0"/>
              <a:t>MAS wants two explicit solvency intervention levels:</a:t>
            </a:r>
          </a:p>
          <a:p>
            <a:pPr marL="228600" indent="-228600"/>
            <a:endParaRPr lang="en-US" sz="1400" cap="none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b="1" cap="none" dirty="0" smtClean="0">
                <a:solidFill>
                  <a:schemeClr val="tx1"/>
                </a:solidFill>
              </a:rPr>
              <a:t>Prescribed Capital Requirement (“PCR”)</a:t>
            </a:r>
          </a:p>
          <a:p>
            <a:pPr marL="228600" indent="-228600"/>
            <a:endParaRPr lang="en-US" sz="1400" b="1" cap="none" dirty="0" smtClean="0">
              <a:solidFill>
                <a:schemeClr val="tx1"/>
              </a:solidFill>
            </a:endParaRPr>
          </a:p>
          <a:p>
            <a:pPr lvl="3">
              <a:buNone/>
            </a:pPr>
            <a:r>
              <a:rPr lang="en-US" sz="1400" dirty="0" smtClean="0"/>
              <a:t>The higher supervisory intervention level:</a:t>
            </a:r>
          </a:p>
          <a:p>
            <a:pPr lvl="3"/>
            <a:r>
              <a:rPr lang="en-US" sz="1400" dirty="0" smtClean="0"/>
              <a:t>at which the insurer is required to hold sufficient financial resources to meet the total risk requirements. </a:t>
            </a:r>
          </a:p>
          <a:p>
            <a:pPr lvl="4"/>
            <a:r>
              <a:rPr lang="en-US" sz="1400" dirty="0" smtClean="0"/>
              <a:t>which correspond to a VaR of 99.5% confidence level over a one-year period.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cap="none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400" b="1" cap="none" dirty="0" smtClean="0">
                <a:solidFill>
                  <a:schemeClr val="tx1"/>
                </a:solidFill>
              </a:rPr>
              <a:t>Minimum Capital Requirement (“MCR”)</a:t>
            </a:r>
          </a:p>
          <a:p>
            <a:pPr marL="228600" indent="-228600"/>
            <a:endParaRPr lang="en-US" sz="1400" b="1" cap="none" dirty="0" smtClean="0">
              <a:solidFill>
                <a:schemeClr val="tx1"/>
              </a:solidFill>
            </a:endParaRPr>
          </a:p>
          <a:p>
            <a:pPr lvl="3">
              <a:buNone/>
            </a:pPr>
            <a:r>
              <a:rPr lang="en-US" sz="1400" dirty="0" smtClean="0"/>
              <a:t>The lower supervisory intervention level:</a:t>
            </a:r>
          </a:p>
          <a:p>
            <a:pPr lvl="3"/>
            <a:r>
              <a:rPr lang="en-US" sz="1400" dirty="0" smtClean="0"/>
              <a:t>at which the insurer is required to hold sufficient financial resources to meet the total risk requirements. </a:t>
            </a:r>
          </a:p>
          <a:p>
            <a:pPr lvl="4"/>
            <a:r>
              <a:rPr lang="en-US" sz="1400" dirty="0" smtClean="0"/>
              <a:t>which correspond to a VaR of 90% confidence level over a one-year period. 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Capital Regime Overhaul: SOLVENCY INTERVENTION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28600" indent="-228600"/>
            <a:endParaRPr lang="en-US" sz="1400" cap="none" dirty="0" smtClean="0">
              <a:solidFill>
                <a:schemeClr val="tx1"/>
              </a:solidFill>
            </a:endParaRPr>
          </a:p>
          <a:p>
            <a:r>
              <a:rPr lang="en-US" sz="1400" cap="none" dirty="0" smtClean="0">
                <a:solidFill>
                  <a:schemeClr val="tx1"/>
                </a:solidFill>
              </a:rPr>
              <a:t>MAS has stated, during the consultation process, that it will take its strongest supervisory actions if the MCR is breached. </a:t>
            </a:r>
          </a:p>
          <a:p>
            <a:endParaRPr lang="en-US" sz="1400" cap="none" dirty="0" smtClean="0">
              <a:solidFill>
                <a:schemeClr val="tx1"/>
              </a:solidFill>
            </a:endParaRPr>
          </a:p>
          <a:p>
            <a:r>
              <a:rPr lang="en-US" sz="1400" cap="none" dirty="0" smtClean="0">
                <a:solidFill>
                  <a:schemeClr val="tx1"/>
                </a:solidFill>
              </a:rPr>
              <a:t>These may include:</a:t>
            </a:r>
          </a:p>
          <a:p>
            <a:pPr lvl="3"/>
            <a:endParaRPr lang="en-US" sz="1400" dirty="0" smtClean="0"/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Stopping new business.</a:t>
            </a:r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Directing a transfer of portfolio to another insurer.</a:t>
            </a:r>
          </a:p>
          <a:p>
            <a:pPr marL="192600" lvl="3" indent="-228600">
              <a:buFont typeface="+mj-lt"/>
              <a:buAutoNum type="arabicPeriod"/>
            </a:pPr>
            <a:r>
              <a:rPr lang="en-US" sz="1400" dirty="0" smtClean="0"/>
              <a:t>Withdrawing the insurer’s license.</a:t>
            </a:r>
          </a:p>
          <a:p>
            <a:pPr marL="228600" indent="-228600"/>
            <a:endParaRPr lang="en-US" cap="none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Capital Regime Overhaul: SOLVENCY INTERVENTION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cap="none" dirty="0" smtClean="0"/>
              <a:t>Consultation process ongoing:</a:t>
            </a:r>
          </a:p>
          <a:p>
            <a:endParaRPr lang="en-US" sz="1400" cap="none" dirty="0" smtClean="0">
              <a:solidFill>
                <a:schemeClr val="tx1"/>
              </a:solidFill>
            </a:endParaRPr>
          </a:p>
          <a:p>
            <a:r>
              <a:rPr lang="en-US" sz="1400" cap="none" dirty="0" smtClean="0">
                <a:solidFill>
                  <a:schemeClr val="tx1"/>
                </a:solidFill>
              </a:rPr>
              <a:t>Consultations:</a:t>
            </a:r>
          </a:p>
          <a:p>
            <a:pPr marL="228600" indent="-228600"/>
            <a:r>
              <a:rPr lang="en-GB" sz="1400" b="1" cap="none" dirty="0" smtClean="0">
                <a:solidFill>
                  <a:schemeClr val="tx1"/>
                </a:solidFill>
              </a:rPr>
              <a:t>2012: </a:t>
            </a:r>
            <a:r>
              <a:rPr lang="en-GB" sz="1400" cap="none" dirty="0" smtClean="0">
                <a:solidFill>
                  <a:schemeClr val="tx1"/>
                </a:solidFill>
              </a:rPr>
              <a:t>First.</a:t>
            </a:r>
          </a:p>
          <a:p>
            <a:pPr marL="228600" indent="-228600"/>
            <a:r>
              <a:rPr lang="en-US" sz="1400" b="1" cap="none" dirty="0" smtClean="0">
                <a:solidFill>
                  <a:schemeClr val="tx1"/>
                </a:solidFill>
              </a:rPr>
              <a:t>2014: </a:t>
            </a:r>
            <a:r>
              <a:rPr lang="en-US" sz="1400" cap="none" dirty="0" smtClean="0">
                <a:solidFill>
                  <a:schemeClr val="tx1"/>
                </a:solidFill>
              </a:rPr>
              <a:t>Second.</a:t>
            </a:r>
          </a:p>
          <a:p>
            <a:pPr marL="228600" indent="-228600"/>
            <a:r>
              <a:rPr lang="en-US" sz="1400" b="1" cap="none" dirty="0" smtClean="0">
                <a:solidFill>
                  <a:schemeClr val="tx1"/>
                </a:solidFill>
              </a:rPr>
              <a:t>2016: </a:t>
            </a:r>
            <a:r>
              <a:rPr lang="en-US" sz="1400" cap="none" dirty="0" smtClean="0">
                <a:solidFill>
                  <a:schemeClr val="tx1"/>
                </a:solidFill>
              </a:rPr>
              <a:t>Third - awaiting results.</a:t>
            </a:r>
          </a:p>
          <a:p>
            <a:pPr marL="228600" indent="-228600"/>
            <a:endParaRPr lang="en-US" sz="1400" cap="none" dirty="0" smtClean="0">
              <a:solidFill>
                <a:schemeClr val="tx1"/>
              </a:solidFill>
            </a:endParaRPr>
          </a:p>
          <a:p>
            <a:pPr lvl="3"/>
            <a:r>
              <a:rPr lang="en-US" sz="1400" dirty="0" smtClean="0"/>
              <a:t>Most of the issues considered are subject to further clarification from MAS.</a:t>
            </a:r>
          </a:p>
          <a:p>
            <a:pPr lvl="3"/>
            <a:r>
              <a:rPr lang="en-US" sz="1400" dirty="0" smtClean="0"/>
              <a:t>Could take several more years to complete.</a:t>
            </a:r>
          </a:p>
          <a:p>
            <a:pPr marL="228600" indent="-228600"/>
            <a:endParaRPr lang="en-US" sz="1400" cap="none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cap="none" dirty="0" smtClean="0"/>
              <a:t>Market concerns: </a:t>
            </a:r>
          </a:p>
          <a:p>
            <a:endParaRPr lang="en-US" sz="1400" cap="none" dirty="0" smtClean="0"/>
          </a:p>
          <a:p>
            <a:pPr lvl="3"/>
            <a:r>
              <a:rPr lang="en-US" sz="1400" dirty="0" smtClean="0"/>
              <a:t>Expected to exert significant upward pressure on capital costs and expense ratios. </a:t>
            </a:r>
          </a:p>
          <a:p>
            <a:pPr lvl="3"/>
            <a:r>
              <a:rPr lang="en-US" sz="1400" dirty="0" smtClean="0"/>
              <a:t>Further strain already-thin profit margins of both foreign subsidiaries and Singaporean companies.</a:t>
            </a:r>
          </a:p>
          <a:p>
            <a:endParaRPr lang="en-GB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57705" y="573881"/>
            <a:ext cx="3510000" cy="216000"/>
          </a:xfrm>
        </p:spPr>
        <p:txBody>
          <a:bodyPr/>
          <a:lstStyle/>
          <a:p>
            <a:r>
              <a:rPr lang="en-US" dirty="0" smtClean="0"/>
              <a:t>Capital Regime Overhaul: CURRENT STATUS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9932" y="338137"/>
            <a:ext cx="4807466" cy="215504"/>
          </a:xfrm>
        </p:spPr>
        <p:txBody>
          <a:bodyPr/>
          <a:lstStyle/>
          <a:p>
            <a:pPr defTabSz="685494">
              <a:defRPr/>
            </a:pPr>
            <a:r>
              <a:rPr lang="en-US" dirty="0" smtClean="0"/>
              <a:t>INSURANCE REGULATORY DEVELOPMENTS</a:t>
            </a:r>
            <a:endParaRPr lang="en-GB" dirty="0"/>
          </a:p>
        </p:txBody>
      </p:sp>
      <p:sp>
        <p:nvSpPr>
          <p:cNvPr id="64516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360484" y="3795712"/>
            <a:ext cx="8424497" cy="801291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spcAft>
                <a:spcPts val="405"/>
              </a:spcAft>
            </a:pPr>
            <a:r>
              <a:rPr lang="en-GB" dirty="0" smtClean="0"/>
              <a:t>© 2017 Holman Fenwick Willan LLP. All rights reserved</a:t>
            </a:r>
          </a:p>
          <a:p>
            <a:pPr>
              <a:spcAft>
                <a:spcPts val="405"/>
              </a:spcAft>
            </a:pPr>
            <a:r>
              <a:rPr lang="en-GB" dirty="0" smtClean="0"/>
              <a:t>Whilst every care has been taken to ensure the accuracy of this information at the time of publication, the information is intended as guidance only. </a:t>
            </a:r>
            <a:br>
              <a:rPr lang="en-GB" dirty="0" smtClean="0"/>
            </a:br>
            <a:r>
              <a:rPr lang="en-GB" dirty="0" smtClean="0"/>
              <a:t>It should not be considered as legal advice.</a:t>
            </a:r>
          </a:p>
          <a:p>
            <a:pPr>
              <a:spcAft>
                <a:spcPts val="405"/>
              </a:spcAft>
            </a:pPr>
            <a:r>
              <a:rPr lang="en-GB" dirty="0" smtClean="0"/>
              <a:t>Beirut    Brussels    Dubai    Geneva    Hong Kong    Houston    Kuwait    London    Melbourne    Paris    Perth    Piraeus    Riyadh    São Paulo    Shanghai    Singapore    Sydney</a:t>
            </a:r>
          </a:p>
          <a:p>
            <a:pPr>
              <a:spcAft>
                <a:spcPts val="405"/>
              </a:spcAft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344367" y="1006079"/>
            <a:ext cx="8423031" cy="3590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3" indent="0">
              <a:lnSpc>
                <a:spcPct val="100000"/>
              </a:lnSpc>
              <a:spcAft>
                <a:spcPts val="1023"/>
              </a:spcAft>
              <a:buNone/>
            </a:pPr>
            <a:endParaRPr lang="en-GB" sz="1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lvl="3" indent="0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Tasked with implementing new statutory licensing regime to take over regulation of insurance intermediaries.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Supported initially by government funding.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Recovery of cost through levies on premium, licensing fees and user fees.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From January 2018: </a:t>
            </a: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Levies imposed (initially at 0.04% of premium subject to cap).</a:t>
            </a:r>
          </a:p>
          <a:p>
            <a:pPr lvl="3">
              <a:lnSpc>
                <a:spcPct val="100000"/>
              </a:lnSpc>
              <a:spcAft>
                <a:spcPts val="1023"/>
              </a:spcAft>
              <a:buNone/>
            </a:pPr>
            <a:r>
              <a:rPr lang="en-GB" sz="1400" dirty="0" smtClean="0"/>
              <a:t>Exemptions for reinsurance, captive, marine, aviation and goods-in-transit business.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7311" y="573881"/>
            <a:ext cx="4860394" cy="216000"/>
          </a:xfrm>
        </p:spPr>
        <p:txBody>
          <a:bodyPr/>
          <a:lstStyle/>
          <a:p>
            <a:r>
              <a:rPr lang="en-US" dirty="0" smtClean="0"/>
              <a:t>Insurance Authority (ia) OF HONG KONG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344367" y="1006079"/>
            <a:ext cx="8423031" cy="3590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r>
              <a:rPr lang="en-GB" dirty="0" smtClean="0"/>
              <a:t>Self regulatory/registration system</a:t>
            </a:r>
          </a:p>
          <a:p>
            <a:pPr lvl="3"/>
            <a:r>
              <a:rPr lang="en-US" dirty="0" smtClean="0"/>
              <a:t>Three SROs: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dirty="0" smtClean="0"/>
              <a:t>Insurance Agents Registration Board (established under HK Federation of Insurers).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dirty="0" smtClean="0"/>
              <a:t>HK Confederation of Insurance Brokers.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dirty="0" smtClean="0"/>
              <a:t>Professional Insurance Brokers Association.</a:t>
            </a:r>
          </a:p>
          <a:p>
            <a:pPr lvl="3"/>
            <a:r>
              <a:rPr lang="en-US" dirty="0" smtClean="0"/>
              <a:t>IA aims to take over and introduce statutory licensing regime within two years.</a:t>
            </a:r>
          </a:p>
          <a:p>
            <a:pPr lvl="3"/>
            <a:r>
              <a:rPr lang="en-US" dirty="0" smtClean="0"/>
              <a:t>No “grandfather clause” for existing agents.</a:t>
            </a:r>
          </a:p>
          <a:p>
            <a:pPr lvl="3">
              <a:lnSpc>
                <a:spcPct val="100000"/>
              </a:lnSpc>
              <a:spcAft>
                <a:spcPts val="597"/>
              </a:spcAft>
              <a:buNone/>
            </a:pPr>
            <a:endParaRPr lang="en-US" dirty="0" smtClean="0"/>
          </a:p>
          <a:p>
            <a:pPr lvl="3">
              <a:lnSpc>
                <a:spcPct val="100000"/>
              </a:lnSpc>
              <a:spcAft>
                <a:spcPts val="597"/>
              </a:spcAft>
            </a:pPr>
            <a:endParaRPr lang="en-GB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/>
            <a:endParaRPr lang="en-GB" dirty="0" smtClean="0">
              <a:sym typeface="Wingdings" pitchFamily="2" charset="2"/>
            </a:endParaRPr>
          </a:p>
          <a:p>
            <a:pPr lvl="3">
              <a:buFont typeface="Wingdings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Licence and minimum qualification requirements: “fit and proper”.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7135" y="1255011"/>
            <a:ext cx="8420263" cy="432048"/>
          </a:xfrm>
          <a:prstGeom prst="round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Current regime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135" y="3678873"/>
            <a:ext cx="8149301" cy="432048"/>
          </a:xfrm>
          <a:prstGeom prst="roundRect">
            <a:avLst/>
          </a:prstGeom>
          <a:solidFill>
            <a:schemeClr val="tx2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New regime</a:t>
            </a:r>
            <a:r>
              <a:rPr lang="en-GB" sz="1700" dirty="0" smtClean="0">
                <a:solidFill>
                  <a:schemeClr val="tx2"/>
                </a:solidFill>
              </a:rPr>
              <a:t>	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7311" y="573881"/>
            <a:ext cx="4860394" cy="216000"/>
          </a:xfrm>
        </p:spPr>
        <p:txBody>
          <a:bodyPr/>
          <a:lstStyle/>
          <a:p>
            <a:r>
              <a:rPr lang="en-US" dirty="0" smtClean="0"/>
              <a:t>Insurance intermediaries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344367" y="1006079"/>
            <a:ext cx="8423031" cy="3590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3"/>
            <a:r>
              <a:rPr lang="en-GB" dirty="0" smtClean="0"/>
              <a:t>Rule based capital adequacy regime with formula to determine solvency margin requirements.</a:t>
            </a:r>
          </a:p>
          <a:p>
            <a:pPr lvl="3"/>
            <a:r>
              <a:rPr lang="en-GB" dirty="0" smtClean="0"/>
              <a:t>Outdated.</a:t>
            </a:r>
          </a:p>
          <a:p>
            <a:pPr lvl="3"/>
            <a:r>
              <a:rPr lang="en-GB" dirty="0" smtClean="0"/>
              <a:t>Need to align with international standards/practices.</a:t>
            </a:r>
          </a:p>
          <a:p>
            <a:pPr lvl="3">
              <a:lnSpc>
                <a:spcPct val="100000"/>
              </a:lnSpc>
              <a:spcAft>
                <a:spcPts val="597"/>
              </a:spcAft>
              <a:buNone/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lnSpc>
                <a:spcPct val="100000"/>
              </a:lnSpc>
              <a:spcAft>
                <a:spcPts val="597"/>
              </a:spcAft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lnSpc>
                <a:spcPct val="100000"/>
              </a:lnSpc>
              <a:spcAft>
                <a:spcPts val="597"/>
              </a:spcAft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buFont typeface="Wingdings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RBC regime.</a:t>
            </a:r>
          </a:p>
          <a:p>
            <a:pPr lvl="3">
              <a:buFont typeface="Wingdings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Strengthen protection of policy holders.</a:t>
            </a:r>
          </a:p>
          <a:p>
            <a:pPr lvl="3">
              <a:buFont typeface="Wingdings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Provide for adequate capital against risk exposure.</a:t>
            </a:r>
          </a:p>
          <a:p>
            <a:pPr lvl="3"/>
            <a:endParaRPr lang="en-GB" dirty="0" smtClean="0">
              <a:sym typeface="Wingdings" pitchFamily="2" charset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7135" y="1255011"/>
            <a:ext cx="8420263" cy="432048"/>
          </a:xfrm>
          <a:prstGeom prst="round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Current regime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367" y="2679762"/>
            <a:ext cx="8149301" cy="432048"/>
          </a:xfrm>
          <a:prstGeom prst="roundRect">
            <a:avLst/>
          </a:prstGeom>
          <a:solidFill>
            <a:schemeClr val="tx2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New regime</a:t>
            </a:r>
            <a:r>
              <a:rPr lang="en-GB" sz="1700" dirty="0" smtClean="0">
                <a:solidFill>
                  <a:schemeClr val="tx2"/>
                </a:solidFill>
              </a:rPr>
              <a:t>	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7311" y="573881"/>
            <a:ext cx="4860394" cy="216000"/>
          </a:xfrm>
        </p:spPr>
        <p:txBody>
          <a:bodyPr/>
          <a:lstStyle/>
          <a:p>
            <a:r>
              <a:rPr lang="en-US" dirty="0" smtClean="0"/>
              <a:t>PROPOSED rbc FRAMEWORK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344367" y="1006079"/>
            <a:ext cx="8423031" cy="3590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>
              <a:lnSpc>
                <a:spcPct val="100000"/>
              </a:lnSpc>
              <a:spcAft>
                <a:spcPts val="597"/>
              </a:spcAft>
              <a:buNone/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lnSpc>
                <a:spcPct val="100000"/>
              </a:lnSpc>
              <a:spcAft>
                <a:spcPts val="597"/>
              </a:spcAft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lnSpc>
                <a:spcPct val="100000"/>
              </a:lnSpc>
              <a:spcAft>
                <a:spcPts val="597"/>
              </a:spcAft>
            </a:pPr>
            <a:endParaRPr lang="en-US" dirty="0" smtClean="0">
              <a:solidFill>
                <a:schemeClr val="accent1">
                  <a:lumMod val="90000"/>
                  <a:lumOff val="10000"/>
                </a:schemeClr>
              </a:solidFill>
              <a:sym typeface="Wingdings" pitchFamily="2" charset="2"/>
            </a:endParaRPr>
          </a:p>
          <a:p>
            <a:pPr lvl="3">
              <a:buNone/>
            </a:pPr>
            <a:endParaRPr lang="en-GB" sz="1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342900" lvl="3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Quantitative:</a:t>
            </a:r>
          </a:p>
          <a:p>
            <a:pPr lvl="5">
              <a:buNone/>
            </a:pPr>
            <a:r>
              <a:rPr lang="en-GB" dirty="0" smtClean="0"/>
              <a:t>	Consistent valuation of assets/liabilities, capital requirements &amp; quality of capital resources.</a:t>
            </a:r>
          </a:p>
          <a:p>
            <a:pPr lvl="3">
              <a:buNone/>
            </a:pPr>
            <a:endParaRPr lang="en-GB" sz="1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342900" lvl="3" indent="-342900">
              <a:buFont typeface="+mj-lt"/>
              <a:buAutoNum type="arabicPeriod" startAt="2"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Qualitative:</a:t>
            </a:r>
          </a:p>
          <a:p>
            <a:pPr lvl="5">
              <a:buNone/>
            </a:pPr>
            <a:r>
              <a:rPr lang="en-GB" dirty="0" smtClean="0"/>
              <a:t>	Corporate governance, ERM, ORSA, supervisory adjustments.</a:t>
            </a:r>
          </a:p>
          <a:p>
            <a:pPr lvl="3">
              <a:buNone/>
            </a:pPr>
            <a:endParaRPr lang="en-GB" sz="1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342900" lvl="3" indent="-342900">
              <a:buFont typeface="+mj-lt"/>
              <a:buAutoNum type="arabicPeriod" startAt="3"/>
            </a:pPr>
            <a:r>
              <a:rPr lang="en-GB" sz="1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Disclosure and transparency:</a:t>
            </a:r>
          </a:p>
          <a:p>
            <a:pPr lvl="4"/>
            <a:r>
              <a:rPr lang="en-GB" dirty="0" smtClean="0"/>
              <a:t>	Statutory reporting to IA and public disclosure.</a:t>
            </a:r>
          </a:p>
          <a:p>
            <a:pPr lvl="3"/>
            <a:endParaRPr lang="en-GB" dirty="0" smtClean="0">
              <a:sym typeface="Wingdings" pitchFamily="2" charset="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1275606"/>
            <a:ext cx="8640960" cy="432048"/>
          </a:xfrm>
          <a:prstGeom prst="roundRect">
            <a:avLst/>
          </a:prstGeom>
          <a:solidFill>
            <a:schemeClr val="tx2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r>
              <a:rPr lang="en-GB" sz="1600" dirty="0" smtClean="0">
                <a:solidFill>
                  <a:schemeClr val="tx2"/>
                </a:solidFill>
              </a:rPr>
              <a:t>Three pillars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07311" y="573881"/>
            <a:ext cx="4860394" cy="216000"/>
          </a:xfrm>
        </p:spPr>
        <p:txBody>
          <a:bodyPr/>
          <a:lstStyle/>
          <a:p>
            <a:r>
              <a:rPr lang="en-US" dirty="0" smtClean="0"/>
              <a:t>PROPOSED rbc FRAMEWORK</a:t>
            </a:r>
            <a:endParaRPr lang="en-GB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323528" y="1158479"/>
            <a:ext cx="8423031" cy="359092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75560" y="573881"/>
            <a:ext cx="5392146" cy="216000"/>
          </a:xfrm>
        </p:spPr>
        <p:txBody>
          <a:bodyPr/>
          <a:lstStyle/>
          <a:p>
            <a:r>
              <a:rPr lang="en-US" dirty="0" smtClean="0"/>
              <a:t>PROPOSED RBC FRAMEWORK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251520" y="1851670"/>
            <a:ext cx="4083617" cy="165618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>
              <a:lnSpc>
                <a:spcPct val="100000"/>
              </a:lnSpc>
            </a:pPr>
            <a:r>
              <a:rPr lang="en-GB" dirty="0" smtClean="0"/>
              <a:t>Consultation conclusions published in September 2015.</a:t>
            </a:r>
          </a:p>
          <a:p>
            <a:pPr lvl="3">
              <a:lnSpc>
                <a:spcPct val="100000"/>
              </a:lnSpc>
            </a:pPr>
            <a:r>
              <a:rPr lang="en-GB" dirty="0" smtClean="0"/>
              <a:t>Balance sheet approach.</a:t>
            </a:r>
          </a:p>
          <a:p>
            <a:pPr lvl="3">
              <a:lnSpc>
                <a:spcPct val="100000"/>
              </a:lnSpc>
            </a:pPr>
            <a:r>
              <a:rPr lang="en-GB" dirty="0" smtClean="0"/>
              <a:t>Standardised approach.</a:t>
            </a:r>
          </a:p>
          <a:p>
            <a:pPr lvl="3">
              <a:lnSpc>
                <a:spcPct val="100000"/>
              </a:lnSpc>
            </a:pPr>
            <a:r>
              <a:rPr lang="en-GB" dirty="0" smtClean="0"/>
              <a:t>Two solvency control levels.</a:t>
            </a:r>
          </a:p>
          <a:p>
            <a:pPr lvl="3">
              <a:lnSpc>
                <a:spcPct val="100000"/>
              </a:lnSpc>
            </a:pPr>
            <a:r>
              <a:rPr lang="en-GB" dirty="0" smtClean="0"/>
              <a:t>Broad risk categories.</a:t>
            </a:r>
          </a:p>
          <a:p>
            <a:pPr lvl="3">
              <a:lnSpc>
                <a:spcPct val="100000"/>
              </a:lnSpc>
            </a:pPr>
            <a:r>
              <a:rPr lang="en-GB" dirty="0" smtClean="0"/>
              <a:t>Approaches for risk assessment.</a:t>
            </a:r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sz="1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4580384" y="1851670"/>
            <a:ext cx="4083617" cy="280831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b="1" dirty="0" smtClean="0">
                <a:sym typeface="Wingdings" pitchFamily="2" charset="2"/>
              </a:rPr>
              <a:t>28 July 2017: </a:t>
            </a:r>
            <a:r>
              <a:rPr lang="en-GB" sz="1200" dirty="0" smtClean="0">
                <a:sym typeface="Wingdings" pitchFamily="2" charset="2"/>
              </a:rPr>
              <a:t>First Quantitative Impact Study.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Collection of data for analysis by IA.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Collection of data on economic balance sheet basis.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Identifying key insurance and financial risks and sub risks.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Collection of data to formulate policy decisions on RBC regime.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Consultation exercise.</a:t>
            </a:r>
          </a:p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Developing rules.</a:t>
            </a: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251520" y="4335946"/>
            <a:ext cx="4083617" cy="396044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marR="0" lvl="3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Amendment of legislation.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4572000" y="4299941"/>
            <a:ext cx="4083617" cy="39604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9388" lvl="3" indent="-179388">
              <a:spcAft>
                <a:spcPts val="450"/>
              </a:spcAft>
              <a:buFont typeface="Arial" pitchFamily="34" charset="0"/>
              <a:buChar char="•"/>
            </a:pPr>
            <a:r>
              <a:rPr lang="en-GB" sz="1200" dirty="0" smtClean="0"/>
              <a:t>Implementation.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3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1520" y="1131590"/>
            <a:ext cx="4068451" cy="684076"/>
            <a:chOff x="251520" y="1131590"/>
            <a:chExt cx="4068451" cy="684076"/>
          </a:xfrm>
        </p:grpSpPr>
        <p:sp>
          <p:nvSpPr>
            <p:cNvPr id="17" name="Right Arrow 16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lumMod val="10000"/>
                <a:lumOff val="90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2" y="1297092"/>
              <a:ext cx="2448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Phase 1</a:t>
              </a:r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1" y="1131590"/>
            <a:ext cx="4068451" cy="684076"/>
            <a:chOff x="251520" y="1131590"/>
            <a:chExt cx="4068451" cy="684076"/>
          </a:xfrm>
        </p:grpSpPr>
        <p:sp>
          <p:nvSpPr>
            <p:cNvPr id="23" name="Right Arrow 22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chemeClr val="tx2">
                <a:lumMod val="25000"/>
                <a:lumOff val="75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2" y="1297092"/>
              <a:ext cx="2448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Phase 2</a:t>
              </a:r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686" y="3759882"/>
            <a:ext cx="4068451" cy="684076"/>
            <a:chOff x="251520" y="1131590"/>
            <a:chExt cx="4068451" cy="684076"/>
          </a:xfrm>
          <a:solidFill>
            <a:srgbClr val="2E77FF">
              <a:alpha val="40000"/>
            </a:srgbClr>
          </a:solidFill>
        </p:grpSpPr>
        <p:sp>
          <p:nvSpPr>
            <p:cNvPr id="26" name="Right Arrow 25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rgbClr val="2E77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522" y="1297092"/>
              <a:ext cx="2448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Phase 3</a:t>
              </a:r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1" y="3687874"/>
            <a:ext cx="4068451" cy="684076"/>
            <a:chOff x="251520" y="1131590"/>
            <a:chExt cx="4068451" cy="684076"/>
          </a:xfrm>
          <a:solidFill>
            <a:srgbClr val="0045C4">
              <a:alpha val="50196"/>
            </a:srgbClr>
          </a:solidFill>
        </p:grpSpPr>
        <p:sp>
          <p:nvSpPr>
            <p:cNvPr id="29" name="Right Arrow 28"/>
            <p:cNvSpPr/>
            <p:nvPr/>
          </p:nvSpPr>
          <p:spPr>
            <a:xfrm>
              <a:off x="251520" y="1131590"/>
              <a:ext cx="4068451" cy="684076"/>
            </a:xfrm>
            <a:prstGeom prst="rightArrow">
              <a:avLst/>
            </a:prstGeom>
            <a:solidFill>
              <a:srgbClr val="0045C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522" y="1297092"/>
              <a:ext cx="2448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Phase 4</a:t>
              </a:r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</p:nvPr>
        </p:nvGraphicFramePr>
        <p:xfrm>
          <a:off x="344367" y="1131590"/>
          <a:ext cx="8423031" cy="340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75252" y="465881"/>
            <a:ext cx="5392146" cy="216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375560" y="573881"/>
            <a:ext cx="5392146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</a:t>
            </a:r>
            <a:r>
              <a:rPr kumimoji="0" lang="en-US" sz="15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REFORMS</a:t>
            </a:r>
            <a:endParaRPr kumimoji="0" lang="en-GB" sz="1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R" val="Insurance and reinsurance"/>
  <p:tag name="SECTORTEXT" val="Insurance and reinsurance"/>
  <p:tag name="SECTORIMAGE" val="Lloyds building.png"/>
  <p:tag name="PRESENTATIONVALID" val="True"/>
</p:tagLst>
</file>

<file path=ppt/theme/theme1.xml><?xml version="1.0" encoding="utf-8"?>
<a:theme xmlns:a="http://schemas.openxmlformats.org/drawingml/2006/main" name="Orang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blue">
  <a:themeElements>
    <a:clrScheme name="HFW Dark Blue">
      <a:dk1>
        <a:srgbClr val="48525A"/>
      </a:dk1>
      <a:lt1>
        <a:srgbClr val="FFFFFF"/>
      </a:lt1>
      <a:dk2>
        <a:srgbClr val="00205B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blue">
  <a:themeElements>
    <a:clrScheme name="HFW Dark Blue">
      <a:dk1>
        <a:srgbClr val="48525A"/>
      </a:dk1>
      <a:lt1>
        <a:srgbClr val="FFFFFF"/>
      </a:lt1>
      <a:dk2>
        <a:srgbClr val="00205B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">
  <a:themeElements>
    <a:clrScheme name="HFW Green">
      <a:dk1>
        <a:srgbClr val="48525A"/>
      </a:dk1>
      <a:lt1>
        <a:srgbClr val="FFFFFF"/>
      </a:lt1>
      <a:dk2>
        <a:srgbClr val="2D757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ers">
  <a:themeElements>
    <a:clrScheme name="HFW Dark Blue">
      <a:dk1>
        <a:srgbClr val="48525A"/>
      </a:dk1>
      <a:lt1>
        <a:srgbClr val="FFFFFF"/>
      </a:lt1>
      <a:dk2>
        <a:srgbClr val="00205B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2261</Words>
  <Application>Microsoft Office PowerPoint</Application>
  <PresentationFormat>On-screen Show (16:9)</PresentationFormat>
  <Paragraphs>424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Orange</vt:lpstr>
      <vt:lpstr>Dark blue</vt:lpstr>
      <vt:lpstr>Light blue</vt:lpstr>
      <vt:lpstr>Green</vt:lpstr>
      <vt:lpstr>Covers</vt:lpstr>
      <vt:lpstr>An overview of significant insurance regulatory developments in Hong KONG, the prc and Singapore  </vt:lpstr>
      <vt:lpstr>Hong Kong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PRC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SINGAPORE</vt:lpstr>
      <vt:lpstr>Slide 24</vt:lpstr>
      <vt:lpstr>Slide 25</vt:lpstr>
      <vt:lpstr>Slide 26</vt:lpstr>
      <vt:lpstr>Slide 27</vt:lpstr>
      <vt:lpstr>REGULATORY FOCUS: FINTECH AND INSURTECH</vt:lpstr>
      <vt:lpstr>Slide 29</vt:lpstr>
      <vt:lpstr>Slide 30</vt:lpstr>
      <vt:lpstr>Slide 31</vt:lpstr>
      <vt:lpstr>Slide 32</vt:lpstr>
      <vt:lpstr>Slide 33</vt:lpstr>
      <vt:lpstr>Slide 34</vt:lpstr>
      <vt:lpstr>INSURANCE REGULATORY DEVELOPMENTS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Pike</dc:creator>
  <cp:lastModifiedBy>kar</cp:lastModifiedBy>
  <cp:revision>148</cp:revision>
  <cp:lastPrinted>2017-06-27T10:45:51Z</cp:lastPrinted>
  <dcterms:created xsi:type="dcterms:W3CDTF">2017-06-23T14:35:51Z</dcterms:created>
  <dcterms:modified xsi:type="dcterms:W3CDTF">2017-11-01T01:35:43Z</dcterms:modified>
</cp:coreProperties>
</file>